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37"/>
  </p:notesMasterIdLst>
  <p:sldIdLst>
    <p:sldId id="256" r:id="rId2"/>
    <p:sldId id="591" r:id="rId3"/>
    <p:sldId id="592" r:id="rId4"/>
    <p:sldId id="606" r:id="rId5"/>
    <p:sldId id="605" r:id="rId6"/>
    <p:sldId id="608" r:id="rId7"/>
    <p:sldId id="610" r:id="rId8"/>
    <p:sldId id="612" r:id="rId9"/>
    <p:sldId id="614" r:id="rId10"/>
    <p:sldId id="596" r:id="rId11"/>
    <p:sldId id="597" r:id="rId12"/>
    <p:sldId id="598" r:id="rId13"/>
    <p:sldId id="673" r:id="rId14"/>
    <p:sldId id="670" r:id="rId15"/>
    <p:sldId id="672" r:id="rId16"/>
    <p:sldId id="400" r:id="rId17"/>
    <p:sldId id="617" r:id="rId18"/>
    <p:sldId id="620" r:id="rId19"/>
    <p:sldId id="623" r:id="rId20"/>
    <p:sldId id="619" r:id="rId21"/>
    <p:sldId id="463" r:id="rId22"/>
    <p:sldId id="664" r:id="rId23"/>
    <p:sldId id="450" r:id="rId24"/>
    <p:sldId id="665" r:id="rId25"/>
    <p:sldId id="455" r:id="rId26"/>
    <p:sldId id="456" r:id="rId27"/>
    <p:sldId id="457" r:id="rId28"/>
    <p:sldId id="668" r:id="rId29"/>
    <p:sldId id="263" r:id="rId30"/>
    <p:sldId id="674" r:id="rId31"/>
    <p:sldId id="262" r:id="rId32"/>
    <p:sldId id="273" r:id="rId33"/>
    <p:sldId id="277" r:id="rId34"/>
    <p:sldId id="285" r:id="rId35"/>
    <p:sldId id="276"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1" autoAdjust="0"/>
    <p:restoredTop sz="95964" autoAdjust="0"/>
  </p:normalViewPr>
  <p:slideViewPr>
    <p:cSldViewPr snapToGrid="0">
      <p:cViewPr varScale="1">
        <p:scale>
          <a:sx n="86" d="100"/>
          <a:sy n="86" d="100"/>
        </p:scale>
        <p:origin x="642" y="90"/>
      </p:cViewPr>
      <p:guideLst/>
    </p:cSldViewPr>
  </p:slideViewPr>
  <p:outlineViewPr>
    <p:cViewPr>
      <p:scale>
        <a:sx n="33" d="100"/>
        <a:sy n="33" d="100"/>
      </p:scale>
      <p:origin x="0" y="-3153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07/relationships/hdphoto" Target="../media/hdphoto1.wdp"/><Relationship Id="rId1" Type="http://schemas.openxmlformats.org/officeDocument/2006/relationships/image" Target="../media/image1.png"/></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ata3.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07/relationships/hdphoto" Target="../media/hdphoto1.wdp"/><Relationship Id="rId1" Type="http://schemas.openxmlformats.org/officeDocument/2006/relationships/image" Target="../media/image1.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3.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93909EE-F559-4E8C-8C45-113B411A262C}"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FF6337F3-B723-4872-8166-F14343C9521F}">
      <dgm:prSet custT="1"/>
      <dgm:spPr>
        <a:gradFill flip="none" rotWithShape="1">
          <a:gsLst>
            <a:gs pos="0">
              <a:schemeClr val="accent1">
                <a:lumMod val="5000"/>
                <a:lumOff val="95000"/>
              </a:schemeClr>
            </a:gs>
            <a:gs pos="0">
              <a:schemeClr val="accent1">
                <a:lumMod val="45000"/>
                <a:lumOff val="55000"/>
              </a:schemeClr>
            </a:gs>
            <a:gs pos="46000">
              <a:schemeClr val="accent1">
                <a:lumMod val="45000"/>
                <a:lumOff val="55000"/>
              </a:schemeClr>
            </a:gs>
            <a:gs pos="95000">
              <a:schemeClr val="accent1">
                <a:lumMod val="30000"/>
                <a:lumOff val="70000"/>
              </a:schemeClr>
            </a:gs>
          </a:gsLst>
          <a:path path="circle">
            <a:fillToRect l="100000" t="100000"/>
          </a:path>
          <a:tileRect r="-100000" b="-100000"/>
        </a:gradFill>
      </dgm:spPr>
      <dgm:t>
        <a:bodyPr/>
        <a:lstStyle/>
        <a:p>
          <a:pPr marL="0"/>
          <a:r>
            <a:rPr lang="en-US" sz="2200" b="1" spc="100" baseline="0">
              <a:solidFill>
                <a:schemeClr val="tx1"/>
              </a:solidFill>
              <a:latin typeface="Times New Roman" panose="02020603050405020304" pitchFamily="18" charset="0"/>
              <a:cs typeface="Times New Roman" panose="02020603050405020304" pitchFamily="18" charset="0"/>
            </a:rPr>
            <a:t>NGHỊ ĐỊNH SỐ 07/2021/NĐ-CP</a:t>
          </a:r>
        </a:p>
        <a:p>
          <a:pPr marL="0" indent="0"/>
          <a:r>
            <a:rPr lang="en-US" sz="2200" b="1">
              <a:solidFill>
                <a:schemeClr val="tx1"/>
              </a:solidFill>
              <a:latin typeface="Times New Roman" panose="02020603050405020304" pitchFamily="18" charset="0"/>
              <a:cs typeface="Times New Roman" panose="02020603050405020304" pitchFamily="18" charset="0"/>
            </a:rPr>
            <a:t>QUY ĐỊNH CHUẨN NGHÈO ĐA CHIỀU</a:t>
          </a:r>
        </a:p>
        <a:p>
          <a:pPr marL="0"/>
          <a:r>
            <a:rPr lang="en-US" sz="2200" b="1">
              <a:solidFill>
                <a:schemeClr val="tx1"/>
              </a:solidFill>
              <a:latin typeface="Times New Roman" panose="02020603050405020304" pitchFamily="18" charset="0"/>
              <a:cs typeface="Times New Roman" panose="02020603050405020304" pitchFamily="18" charset="0"/>
            </a:rPr>
            <a:t>GIAI ĐOẠN 2022-2025</a:t>
          </a:r>
        </a:p>
        <a:p>
          <a:pPr marL="0"/>
          <a:r>
            <a:rPr lang="en-US" sz="2200" b="1">
              <a:solidFill>
                <a:schemeClr val="accent2"/>
              </a:solidFill>
              <a:latin typeface="Times New Roman" panose="02020603050405020304" pitchFamily="18" charset="0"/>
              <a:cs typeface="Times New Roman" panose="02020603050405020304" pitchFamily="18" charset="0"/>
            </a:rPr>
            <a:t>(Chuẩn hộ nghèo, hộ cận nghèo,</a:t>
          </a:r>
        </a:p>
        <a:p>
          <a:pPr marL="0"/>
          <a:r>
            <a:rPr lang="en-US" sz="2200" b="1">
              <a:solidFill>
                <a:schemeClr val="accent2"/>
              </a:solidFill>
              <a:latin typeface="Times New Roman" panose="02020603050405020304" pitchFamily="18" charset="0"/>
              <a:cs typeface="Times New Roman" panose="02020603050405020304" pitchFamily="18" charset="0"/>
            </a:rPr>
            <a:t>hộ có mức sống trung bình)</a:t>
          </a:r>
          <a:endParaRPr lang="en-US" sz="2200">
            <a:solidFill>
              <a:schemeClr val="accent2"/>
            </a:solidFill>
            <a:latin typeface="Times New Roman" panose="02020603050405020304" pitchFamily="18" charset="0"/>
            <a:cs typeface="Times New Roman" panose="02020603050405020304" pitchFamily="18" charset="0"/>
          </a:endParaRPr>
        </a:p>
      </dgm:t>
    </dgm:pt>
    <dgm:pt modelId="{30D59FB3-BE57-4DE8-B84F-1A88CE831745}" type="parTrans" cxnId="{6BB5524A-BBFB-44A9-9A3F-47BEA1E82AA3}">
      <dgm:prSet/>
      <dgm:spPr/>
      <dgm:t>
        <a:bodyPr/>
        <a:lstStyle/>
        <a:p>
          <a:endParaRPr lang="en-US"/>
        </a:p>
      </dgm:t>
    </dgm:pt>
    <dgm:pt modelId="{A7D6775D-627D-4DDF-B560-EA7AAA0BEC60}" type="sibTrans" cxnId="{6BB5524A-BBFB-44A9-9A3F-47BEA1E82AA3}">
      <dgm:prSet/>
      <dgm:spPr/>
      <dgm:t>
        <a:bodyPr/>
        <a:lstStyle/>
        <a:p>
          <a:endParaRPr lang="en-US"/>
        </a:p>
      </dgm:t>
    </dgm:pt>
    <dgm:pt modelId="{6A96B9AE-81A7-46B8-A6AF-633313F6A6EF}">
      <dgm:prSet custT="1"/>
      <dgm:spPr>
        <a:gradFill flip="none" rotWithShape="1">
          <a:gsLst>
            <a:gs pos="0">
              <a:schemeClr val="accent1">
                <a:lumMod val="5000"/>
                <a:lumOff val="95000"/>
              </a:schemeClr>
            </a:gs>
            <a:gs pos="0">
              <a:schemeClr val="accent1">
                <a:lumMod val="45000"/>
                <a:lumOff val="55000"/>
              </a:schemeClr>
            </a:gs>
            <a:gs pos="46000">
              <a:schemeClr val="accent1">
                <a:lumMod val="45000"/>
                <a:lumOff val="55000"/>
              </a:schemeClr>
            </a:gs>
            <a:gs pos="95000">
              <a:schemeClr val="accent1">
                <a:lumMod val="30000"/>
                <a:lumOff val="70000"/>
              </a:schemeClr>
            </a:gs>
          </a:gsLst>
          <a:path path="circle">
            <a:fillToRect l="100000" t="100000"/>
          </a:path>
          <a:tileRect r="-100000" b="-100000"/>
        </a:gradFill>
      </dgm:spPr>
      <dgm:t>
        <a:bodyPr/>
        <a:lstStyle/>
        <a:p>
          <a:r>
            <a:rPr lang="en-US" sz="2200" b="1">
              <a:solidFill>
                <a:srgbClr val="FF0000"/>
              </a:solidFill>
              <a:latin typeface="Times New Roman" panose="02020603050405020304" pitchFamily="18" charset="0"/>
              <a:cs typeface="Times New Roman" panose="02020603050405020304" pitchFamily="18" charset="0"/>
            </a:rPr>
            <a:t>NGHỊ ĐỊNH SỐ 30/2025/NĐ-CP</a:t>
          </a:r>
        </a:p>
        <a:p>
          <a:r>
            <a:rPr lang="en-US" sz="2200" b="1">
              <a:solidFill>
                <a:srgbClr val="FF0000"/>
              </a:solidFill>
              <a:latin typeface="Times New Roman" panose="02020603050405020304" pitchFamily="18" charset="0"/>
              <a:cs typeface="Times New Roman" panose="02020603050405020304" pitchFamily="18" charset="0"/>
            </a:rPr>
            <a:t>SỬA ĐỔI, BỔ SUNG MỘT SỐ ĐIỀU</a:t>
          </a:r>
        </a:p>
        <a:p>
          <a:r>
            <a:rPr lang="en-US" sz="2200" b="1">
              <a:solidFill>
                <a:srgbClr val="FF0000"/>
              </a:solidFill>
              <a:latin typeface="Times New Roman" panose="02020603050405020304" pitchFamily="18" charset="0"/>
              <a:cs typeface="Times New Roman" panose="02020603050405020304" pitchFamily="18" charset="0"/>
            </a:rPr>
            <a:t>CỦA </a:t>
          </a:r>
          <a:r>
            <a:rPr lang="en-US" sz="2200" b="1" spc="100" baseline="0">
              <a:solidFill>
                <a:srgbClr val="FF0000"/>
              </a:solidFill>
              <a:latin typeface="Times New Roman" panose="02020603050405020304" pitchFamily="18" charset="0"/>
              <a:cs typeface="Times New Roman" panose="02020603050405020304" pitchFamily="18" charset="0"/>
            </a:rPr>
            <a:t>NGHỊ ĐỊNH SỐ 07/2021/NĐ-CP</a:t>
          </a:r>
          <a:endParaRPr lang="en-US" sz="2200" b="1">
            <a:solidFill>
              <a:srgbClr val="FF0000"/>
            </a:solidFill>
            <a:latin typeface="Times New Roman" panose="02020603050405020304" pitchFamily="18" charset="0"/>
            <a:cs typeface="Times New Roman" panose="02020603050405020304" pitchFamily="18" charset="0"/>
          </a:endParaRPr>
        </a:p>
      </dgm:t>
    </dgm:pt>
    <dgm:pt modelId="{D2DA0576-5829-40A8-B0E8-E41416C5A0BB}" type="parTrans" cxnId="{FDDDF196-373A-45E2-B5AE-D0373073FFB3}">
      <dgm:prSet/>
      <dgm:spPr/>
      <dgm:t>
        <a:bodyPr/>
        <a:lstStyle/>
        <a:p>
          <a:endParaRPr lang="en-US"/>
        </a:p>
      </dgm:t>
    </dgm:pt>
    <dgm:pt modelId="{E27C3437-DCC8-401C-9CF1-D2CEEB9909BE}" type="sibTrans" cxnId="{FDDDF196-373A-45E2-B5AE-D0373073FFB3}">
      <dgm:prSet/>
      <dgm:spPr/>
      <dgm:t>
        <a:bodyPr/>
        <a:lstStyle/>
        <a:p>
          <a:endParaRPr lang="en-US"/>
        </a:p>
      </dgm:t>
    </dgm:pt>
    <dgm:pt modelId="{40F88D76-1648-4A30-961A-A5783C7F1B23}" type="pres">
      <dgm:prSet presAssocID="{A93909EE-F559-4E8C-8C45-113B411A262C}" presName="linearFlow" presStyleCnt="0">
        <dgm:presLayoutVars>
          <dgm:dir/>
          <dgm:resizeHandles val="exact"/>
        </dgm:presLayoutVars>
      </dgm:prSet>
      <dgm:spPr/>
    </dgm:pt>
    <dgm:pt modelId="{4B936FD6-07E4-4CF1-9E16-421656AF7721}" type="pres">
      <dgm:prSet presAssocID="{FF6337F3-B723-4872-8166-F14343C9521F}" presName="composite" presStyleCnt="0"/>
      <dgm:spPr/>
    </dgm:pt>
    <dgm:pt modelId="{C39035AC-DD09-4728-9EE5-A7578E007147}" type="pres">
      <dgm:prSet presAssocID="{FF6337F3-B723-4872-8166-F14343C9521F}" presName="imgShp" presStyleLbl="fgImgPlace1" presStyleIdx="0" presStyleCnt="2" custLinFactNeighborX="-30414" custLinFactNeighborY="-2028"/>
      <dgm:spPr>
        <a:blipFill dpi="0" rotWithShape="1">
          <a:blip xmlns:r="http://schemas.openxmlformats.org/officeDocument/2006/relationships" r:embed="rId1">
            <a:extLst>
              <a:ext uri="{BEBA8EAE-BF5A-486C-A8C5-ECC9F3942E4B}">
                <a14:imgProps xmlns:a14="http://schemas.microsoft.com/office/drawing/2010/main">
                  <a14:imgLayer r:embed="rId2">
                    <a14:imgEffect>
                      <a14:saturation sat="84000"/>
                    </a14:imgEffect>
                  </a14:imgLayer>
                </a14:imgProps>
              </a:ext>
            </a:extLst>
          </a:blip>
          <a:srcRect/>
          <a:stretch>
            <a:fillRect l="9807" t="9807" r="9807" b="9807"/>
          </a:stretch>
        </a:blipFill>
        <a:effectLst/>
      </dgm:spPr>
    </dgm:pt>
    <dgm:pt modelId="{FAAAE51D-68D2-45F0-8B0A-4CFF542ABB4F}" type="pres">
      <dgm:prSet presAssocID="{FF6337F3-B723-4872-8166-F14343C9521F}" presName="txShp" presStyleLbl="node1" presStyleIdx="0" presStyleCnt="2" custScaleX="109935" custScaleY="152464" custLinFactNeighborX="9522" custLinFactNeighborY="117">
        <dgm:presLayoutVars>
          <dgm:bulletEnabled val="1"/>
        </dgm:presLayoutVars>
      </dgm:prSet>
      <dgm:spPr/>
    </dgm:pt>
    <dgm:pt modelId="{638626D1-EAA3-41C2-93EA-DC812A488B08}" type="pres">
      <dgm:prSet presAssocID="{A7D6775D-627D-4DDF-B560-EA7AAA0BEC60}" presName="spacing" presStyleCnt="0"/>
      <dgm:spPr/>
    </dgm:pt>
    <dgm:pt modelId="{48DE5F93-9465-4646-8039-F5C7708483C8}" type="pres">
      <dgm:prSet presAssocID="{6A96B9AE-81A7-46B8-A6AF-633313F6A6EF}" presName="composite" presStyleCnt="0"/>
      <dgm:spPr/>
    </dgm:pt>
    <dgm:pt modelId="{70E15706-31FD-4201-AC91-062CF1B4C71E}" type="pres">
      <dgm:prSet presAssocID="{6A96B9AE-81A7-46B8-A6AF-633313F6A6EF}" presName="imgShp" presStyleLbl="fgImgPlace1" presStyleIdx="1" presStyleCnt="2" custLinFactNeighborX="-24360"/>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pt>
    <dgm:pt modelId="{5C3169DE-AF40-48D2-AE30-08EC336EA372}" type="pres">
      <dgm:prSet presAssocID="{6A96B9AE-81A7-46B8-A6AF-633313F6A6EF}" presName="txShp" presStyleLbl="node1" presStyleIdx="1" presStyleCnt="2" custLinFactNeighborX="6907" custLinFactNeighborY="-3000">
        <dgm:presLayoutVars>
          <dgm:bulletEnabled val="1"/>
        </dgm:presLayoutVars>
      </dgm:prSet>
      <dgm:spPr/>
    </dgm:pt>
  </dgm:ptLst>
  <dgm:cxnLst>
    <dgm:cxn modelId="{A8C2D708-6A25-4CB0-A8FE-5BD1864AB773}" type="presOf" srcId="{6A96B9AE-81A7-46B8-A6AF-633313F6A6EF}" destId="{5C3169DE-AF40-48D2-AE30-08EC336EA372}" srcOrd="0" destOrd="0" presId="urn:microsoft.com/office/officeart/2005/8/layout/vList3"/>
    <dgm:cxn modelId="{9A908822-8112-4AE4-B574-B54DA53B7F76}" type="presOf" srcId="{A93909EE-F559-4E8C-8C45-113B411A262C}" destId="{40F88D76-1648-4A30-961A-A5783C7F1B23}" srcOrd="0" destOrd="0" presId="urn:microsoft.com/office/officeart/2005/8/layout/vList3"/>
    <dgm:cxn modelId="{6BB5524A-BBFB-44A9-9A3F-47BEA1E82AA3}" srcId="{A93909EE-F559-4E8C-8C45-113B411A262C}" destId="{FF6337F3-B723-4872-8166-F14343C9521F}" srcOrd="0" destOrd="0" parTransId="{30D59FB3-BE57-4DE8-B84F-1A88CE831745}" sibTransId="{A7D6775D-627D-4DDF-B560-EA7AAA0BEC60}"/>
    <dgm:cxn modelId="{FC73346D-8B15-4E5B-AF92-9DAB7F21C05D}" type="presOf" srcId="{FF6337F3-B723-4872-8166-F14343C9521F}" destId="{FAAAE51D-68D2-45F0-8B0A-4CFF542ABB4F}" srcOrd="0" destOrd="0" presId="urn:microsoft.com/office/officeart/2005/8/layout/vList3"/>
    <dgm:cxn modelId="{FDDDF196-373A-45E2-B5AE-D0373073FFB3}" srcId="{A93909EE-F559-4E8C-8C45-113B411A262C}" destId="{6A96B9AE-81A7-46B8-A6AF-633313F6A6EF}" srcOrd="1" destOrd="0" parTransId="{D2DA0576-5829-40A8-B0E8-E41416C5A0BB}" sibTransId="{E27C3437-DCC8-401C-9CF1-D2CEEB9909BE}"/>
    <dgm:cxn modelId="{867D4A13-2D82-439B-B2B7-6996065283D8}" type="presParOf" srcId="{40F88D76-1648-4A30-961A-A5783C7F1B23}" destId="{4B936FD6-07E4-4CF1-9E16-421656AF7721}" srcOrd="0" destOrd="0" presId="urn:microsoft.com/office/officeart/2005/8/layout/vList3"/>
    <dgm:cxn modelId="{D167F766-19BA-4882-9819-6F9FCB026023}" type="presParOf" srcId="{4B936FD6-07E4-4CF1-9E16-421656AF7721}" destId="{C39035AC-DD09-4728-9EE5-A7578E007147}" srcOrd="0" destOrd="0" presId="urn:microsoft.com/office/officeart/2005/8/layout/vList3"/>
    <dgm:cxn modelId="{328B2FFA-9F66-44D2-88C0-EE028C8A2DB3}" type="presParOf" srcId="{4B936FD6-07E4-4CF1-9E16-421656AF7721}" destId="{FAAAE51D-68D2-45F0-8B0A-4CFF542ABB4F}" srcOrd="1" destOrd="0" presId="urn:microsoft.com/office/officeart/2005/8/layout/vList3"/>
    <dgm:cxn modelId="{E47074AD-1F66-4704-B48B-DBCA7BF0E599}" type="presParOf" srcId="{40F88D76-1648-4A30-961A-A5783C7F1B23}" destId="{638626D1-EAA3-41C2-93EA-DC812A488B08}" srcOrd="1" destOrd="0" presId="urn:microsoft.com/office/officeart/2005/8/layout/vList3"/>
    <dgm:cxn modelId="{3034C296-F8A2-4ED5-83A0-4F893D0B6E92}" type="presParOf" srcId="{40F88D76-1648-4A30-961A-A5783C7F1B23}" destId="{48DE5F93-9465-4646-8039-F5C7708483C8}" srcOrd="2" destOrd="0" presId="urn:microsoft.com/office/officeart/2005/8/layout/vList3"/>
    <dgm:cxn modelId="{43BD4344-7A67-4431-861D-90F15EF15063}" type="presParOf" srcId="{48DE5F93-9465-4646-8039-F5C7708483C8}" destId="{70E15706-31FD-4201-AC91-062CF1B4C71E}" srcOrd="0" destOrd="0" presId="urn:microsoft.com/office/officeart/2005/8/layout/vList3"/>
    <dgm:cxn modelId="{86B5090B-B1C0-49C2-921C-234E923C0A03}" type="presParOf" srcId="{48DE5F93-9465-4646-8039-F5C7708483C8}" destId="{5C3169DE-AF40-48D2-AE30-08EC336EA372}"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3909EE-F559-4E8C-8C45-113B411A262C}"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FF6337F3-B723-4872-8166-F14343C9521F}">
      <dgm:prSet custT="1"/>
      <dgm:spPr>
        <a:gradFill flip="none" rotWithShape="1">
          <a:gsLst>
            <a:gs pos="0">
              <a:schemeClr val="accent1">
                <a:lumMod val="5000"/>
                <a:lumOff val="95000"/>
              </a:schemeClr>
            </a:gs>
            <a:gs pos="0">
              <a:schemeClr val="accent1">
                <a:lumMod val="45000"/>
                <a:lumOff val="55000"/>
              </a:schemeClr>
            </a:gs>
            <a:gs pos="46000">
              <a:schemeClr val="accent1">
                <a:lumMod val="45000"/>
                <a:lumOff val="55000"/>
              </a:schemeClr>
            </a:gs>
            <a:gs pos="95000">
              <a:schemeClr val="accent1">
                <a:lumMod val="30000"/>
                <a:lumOff val="70000"/>
              </a:schemeClr>
            </a:gs>
          </a:gsLst>
          <a:path path="circle">
            <a:fillToRect l="100000" t="100000"/>
          </a:path>
          <a:tileRect r="-100000" b="-100000"/>
        </a:gradFill>
      </dgm:spPr>
      <dgm:t>
        <a:bodyPr/>
        <a:lstStyle/>
        <a:p>
          <a:pPr marL="741363" indent="0" algn="just">
            <a:lnSpc>
              <a:spcPct val="60000"/>
            </a:lnSpc>
            <a:spcAft>
              <a:spcPts val="1200"/>
            </a:spcAft>
          </a:pPr>
          <a:r>
            <a:rPr lang="en-US" sz="2200" b="1" spc="100" baseline="0">
              <a:solidFill>
                <a:srgbClr val="0000FF"/>
              </a:solidFill>
              <a:latin typeface="Times New Roman" panose="02020603050405020304" pitchFamily="18" charset="0"/>
              <a:cs typeface="Times New Roman" panose="02020603050405020304" pitchFamily="18" charset="0"/>
            </a:rPr>
            <a:t>QUY TRÌNH RÀ SOÁT</a:t>
          </a:r>
        </a:p>
        <a:p>
          <a:pPr marL="741363" indent="0" algn="just">
            <a:lnSpc>
              <a:spcPct val="60000"/>
            </a:lnSpc>
            <a:spcAft>
              <a:spcPts val="1200"/>
            </a:spcAft>
          </a:pPr>
          <a:r>
            <a:rPr lang="en-US" sz="2200" b="1">
              <a:solidFill>
                <a:schemeClr val="tx1"/>
              </a:solidFill>
              <a:latin typeface="Times New Roman" panose="02020603050405020304" pitchFamily="18" charset="0"/>
              <a:cs typeface="Times New Roman" panose="02020603050405020304" pitchFamily="18" charset="0"/>
            </a:rPr>
            <a:t>1. Quyết định số 24/2021/QĐ-TTg</a:t>
          </a:r>
        </a:p>
        <a:p>
          <a:pPr marL="741363" indent="0" algn="just">
            <a:lnSpc>
              <a:spcPct val="60000"/>
            </a:lnSpc>
            <a:spcAft>
              <a:spcPts val="1200"/>
            </a:spcAft>
          </a:pPr>
          <a:r>
            <a:rPr lang="en-US" sz="2200" b="1">
              <a:solidFill>
                <a:srgbClr val="FF0000"/>
              </a:solidFill>
              <a:latin typeface="Times New Roman" panose="02020603050405020304" pitchFamily="18" charset="0"/>
              <a:cs typeface="Times New Roman" panose="02020603050405020304" pitchFamily="18" charset="0"/>
            </a:rPr>
            <a:t>2. Nghị định số 131/2025/NĐ-CP</a:t>
          </a:r>
        </a:p>
        <a:p>
          <a:pPr marL="741363" indent="0" algn="just">
            <a:lnSpc>
              <a:spcPct val="60000"/>
            </a:lnSpc>
            <a:spcAft>
              <a:spcPts val="1200"/>
            </a:spcAft>
          </a:pPr>
          <a:r>
            <a:rPr lang="en-US" sz="2200" b="1">
              <a:solidFill>
                <a:srgbClr val="FF0000"/>
              </a:solidFill>
              <a:latin typeface="Times New Roman" panose="02020603050405020304" pitchFamily="18" charset="0"/>
              <a:cs typeface="Times New Roman" panose="02020603050405020304" pitchFamily="18" charset="0"/>
            </a:rPr>
            <a:t>(sửa đổi, bổ sung theo quy định mới</a:t>
          </a:r>
        </a:p>
        <a:p>
          <a:pPr marL="741363" indent="0" algn="just">
            <a:lnSpc>
              <a:spcPct val="60000"/>
            </a:lnSpc>
            <a:spcAft>
              <a:spcPts val="1200"/>
            </a:spcAft>
          </a:pPr>
          <a:r>
            <a:rPr lang="en-US" sz="2200" b="1">
              <a:solidFill>
                <a:srgbClr val="FF0000"/>
              </a:solidFill>
              <a:latin typeface="Times New Roman" panose="02020603050405020304" pitchFamily="18" charset="0"/>
              <a:cs typeface="Times New Roman" panose="02020603050405020304" pitchFamily="18" charset="0"/>
            </a:rPr>
            <a:t>về chính quyền địa phương 2 cấp)</a:t>
          </a:r>
        </a:p>
      </dgm:t>
    </dgm:pt>
    <dgm:pt modelId="{30D59FB3-BE57-4DE8-B84F-1A88CE831745}" type="parTrans" cxnId="{6BB5524A-BBFB-44A9-9A3F-47BEA1E82AA3}">
      <dgm:prSet/>
      <dgm:spPr/>
      <dgm:t>
        <a:bodyPr/>
        <a:lstStyle/>
        <a:p>
          <a:endParaRPr lang="en-US"/>
        </a:p>
      </dgm:t>
    </dgm:pt>
    <dgm:pt modelId="{A7D6775D-627D-4DDF-B560-EA7AAA0BEC60}" type="sibTrans" cxnId="{6BB5524A-BBFB-44A9-9A3F-47BEA1E82AA3}">
      <dgm:prSet/>
      <dgm:spPr/>
      <dgm:t>
        <a:bodyPr/>
        <a:lstStyle/>
        <a:p>
          <a:endParaRPr lang="en-US"/>
        </a:p>
      </dgm:t>
    </dgm:pt>
    <dgm:pt modelId="{40F88D76-1648-4A30-961A-A5783C7F1B23}" type="pres">
      <dgm:prSet presAssocID="{A93909EE-F559-4E8C-8C45-113B411A262C}" presName="linearFlow" presStyleCnt="0">
        <dgm:presLayoutVars>
          <dgm:dir/>
          <dgm:resizeHandles val="exact"/>
        </dgm:presLayoutVars>
      </dgm:prSet>
      <dgm:spPr/>
    </dgm:pt>
    <dgm:pt modelId="{4B936FD6-07E4-4CF1-9E16-421656AF7721}" type="pres">
      <dgm:prSet presAssocID="{FF6337F3-B723-4872-8166-F14343C9521F}" presName="composite" presStyleCnt="0"/>
      <dgm:spPr/>
    </dgm:pt>
    <dgm:pt modelId="{C39035AC-DD09-4728-9EE5-A7578E007147}" type="pres">
      <dgm:prSet presAssocID="{FF6337F3-B723-4872-8166-F14343C9521F}" presName="imgShp" presStyleLbl="fgImgPlace1" presStyleIdx="0" presStyleCnt="1" custLinFactNeighborX="-30414" custLinFactNeighborY="-2028"/>
      <dgm:spPr>
        <a:blipFill>
          <a:blip xmlns:r="http://schemas.openxmlformats.org/officeDocument/2006/relationships" r:embed="rId1">
            <a:extLst>
              <a:ext uri="{28A0092B-C50C-407E-A947-70E740481C1C}">
                <a14:useLocalDpi xmlns:a14="http://schemas.microsoft.com/office/drawing/2010/main" val="0"/>
              </a:ext>
            </a:extLst>
          </a:blip>
          <a:srcRect/>
          <a:stretch>
            <a:fillRect l="-98000" r="-98000"/>
          </a:stretch>
        </a:blipFill>
        <a:effectLst>
          <a:glow rad="127000">
            <a:srgbClr val="00B0F0"/>
          </a:glow>
          <a:outerShdw blurRad="50800" dist="50800" dir="5400000" algn="ctr" rotWithShape="0">
            <a:srgbClr val="000000">
              <a:alpha val="53000"/>
            </a:srgbClr>
          </a:outerShdw>
        </a:effectLst>
      </dgm:spPr>
    </dgm:pt>
    <dgm:pt modelId="{FAAAE51D-68D2-45F0-8B0A-4CFF542ABB4F}" type="pres">
      <dgm:prSet presAssocID="{FF6337F3-B723-4872-8166-F14343C9521F}" presName="txShp" presStyleLbl="node1" presStyleIdx="0" presStyleCnt="1" custScaleX="119865" custScaleY="77336" custLinFactNeighborX="-10713" custLinFactNeighborY="-1233">
        <dgm:presLayoutVars>
          <dgm:bulletEnabled val="1"/>
        </dgm:presLayoutVars>
      </dgm:prSet>
      <dgm:spPr/>
    </dgm:pt>
  </dgm:ptLst>
  <dgm:cxnLst>
    <dgm:cxn modelId="{9A908822-8112-4AE4-B574-B54DA53B7F76}" type="presOf" srcId="{A93909EE-F559-4E8C-8C45-113B411A262C}" destId="{40F88D76-1648-4A30-961A-A5783C7F1B23}" srcOrd="0" destOrd="0" presId="urn:microsoft.com/office/officeart/2005/8/layout/vList3"/>
    <dgm:cxn modelId="{6BB5524A-BBFB-44A9-9A3F-47BEA1E82AA3}" srcId="{A93909EE-F559-4E8C-8C45-113B411A262C}" destId="{FF6337F3-B723-4872-8166-F14343C9521F}" srcOrd="0" destOrd="0" parTransId="{30D59FB3-BE57-4DE8-B84F-1A88CE831745}" sibTransId="{A7D6775D-627D-4DDF-B560-EA7AAA0BEC60}"/>
    <dgm:cxn modelId="{FC73346D-8B15-4E5B-AF92-9DAB7F21C05D}" type="presOf" srcId="{FF6337F3-B723-4872-8166-F14343C9521F}" destId="{FAAAE51D-68D2-45F0-8B0A-4CFF542ABB4F}" srcOrd="0" destOrd="0" presId="urn:microsoft.com/office/officeart/2005/8/layout/vList3"/>
    <dgm:cxn modelId="{867D4A13-2D82-439B-B2B7-6996065283D8}" type="presParOf" srcId="{40F88D76-1648-4A30-961A-A5783C7F1B23}" destId="{4B936FD6-07E4-4CF1-9E16-421656AF7721}" srcOrd="0" destOrd="0" presId="urn:microsoft.com/office/officeart/2005/8/layout/vList3"/>
    <dgm:cxn modelId="{D167F766-19BA-4882-9819-6F9FCB026023}" type="presParOf" srcId="{4B936FD6-07E4-4CF1-9E16-421656AF7721}" destId="{C39035AC-DD09-4728-9EE5-A7578E007147}" srcOrd="0" destOrd="0" presId="urn:microsoft.com/office/officeart/2005/8/layout/vList3"/>
    <dgm:cxn modelId="{328B2FFA-9F66-44D2-88C0-EE028C8A2DB3}" type="presParOf" srcId="{4B936FD6-07E4-4CF1-9E16-421656AF7721}" destId="{FAAAE51D-68D2-45F0-8B0A-4CFF542ABB4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93909EE-F559-4E8C-8C45-113B411A262C}" type="doc">
      <dgm:prSet loTypeId="urn:microsoft.com/office/officeart/2005/8/layout/vList3" loCatId="list" qsTypeId="urn:microsoft.com/office/officeart/2005/8/quickstyle/simple1" qsCatId="simple" csTypeId="urn:microsoft.com/office/officeart/2005/8/colors/colorful5" csCatId="colorful" phldr="1"/>
      <dgm:spPr/>
      <dgm:t>
        <a:bodyPr/>
        <a:lstStyle/>
        <a:p>
          <a:endParaRPr lang="en-US"/>
        </a:p>
      </dgm:t>
    </dgm:pt>
    <dgm:pt modelId="{FF6337F3-B723-4872-8166-F14343C9521F}">
      <dgm:prSet custT="1"/>
      <dgm:spPr/>
      <dgm:t>
        <a:bodyPr/>
        <a:lstStyle/>
        <a:p>
          <a:pPr marL="1311275" indent="0" algn="just">
            <a:lnSpc>
              <a:spcPct val="60000"/>
            </a:lnSpc>
            <a:spcAft>
              <a:spcPts val="1200"/>
            </a:spcAft>
          </a:pPr>
          <a:r>
            <a:rPr lang="en-US" sz="2200" b="1" spc="100" baseline="0">
              <a:latin typeface="Times New Roman" panose="02020603050405020304" pitchFamily="18" charset="0"/>
              <a:cs typeface="Times New Roman" panose="02020603050405020304" pitchFamily="18" charset="0"/>
            </a:rPr>
            <a:t>PHƯƠNG PHÁP RÀ SOÁT</a:t>
          </a:r>
        </a:p>
        <a:p>
          <a:pPr marL="1311275" indent="0" algn="just">
            <a:lnSpc>
              <a:spcPct val="70000"/>
            </a:lnSpc>
            <a:spcAft>
              <a:spcPts val="800"/>
            </a:spcAft>
          </a:pPr>
          <a:r>
            <a:rPr lang="en-US" sz="2200" b="1">
              <a:latin typeface="Times New Roman" panose="02020603050405020304" pitchFamily="18" charset="0"/>
              <a:cs typeface="Times New Roman" panose="02020603050405020304" pitchFamily="18" charset="0"/>
            </a:rPr>
            <a:t>1. Thông tư số 07/2021/TT-BLĐTBXH</a:t>
          </a:r>
        </a:p>
        <a:p>
          <a:pPr marL="1311275" indent="0" algn="just">
            <a:lnSpc>
              <a:spcPct val="70000"/>
            </a:lnSpc>
            <a:spcAft>
              <a:spcPts val="800"/>
            </a:spcAft>
          </a:pPr>
          <a:r>
            <a:rPr lang="en-US" sz="2200" b="1">
              <a:latin typeface="Times New Roman" panose="02020603050405020304" pitchFamily="18" charset="0"/>
              <a:cs typeface="Times New Roman" panose="02020603050405020304" pitchFamily="18" charset="0"/>
            </a:rPr>
            <a:t>2. Thông tư số 02/2022/TT-BLĐTBXH</a:t>
          </a:r>
        </a:p>
        <a:p>
          <a:pPr marL="1311275" indent="0" algn="just">
            <a:lnSpc>
              <a:spcPct val="70000"/>
            </a:lnSpc>
            <a:spcAft>
              <a:spcPts val="800"/>
            </a:spcAft>
          </a:pPr>
          <a:r>
            <a:rPr lang="en-US" sz="2200" b="1">
              <a:solidFill>
                <a:srgbClr val="FFFF00"/>
              </a:solidFill>
              <a:latin typeface="Times New Roman" panose="02020603050405020304" pitchFamily="18" charset="0"/>
              <a:cs typeface="Times New Roman" panose="02020603050405020304" pitchFamily="18" charset="0"/>
            </a:rPr>
            <a:t>3. Thông tư số 13/2025/TT-BNNMT</a:t>
          </a:r>
        </a:p>
        <a:p>
          <a:pPr marL="1311275" indent="0" algn="just">
            <a:lnSpc>
              <a:spcPct val="70000"/>
            </a:lnSpc>
            <a:spcAft>
              <a:spcPts val="800"/>
            </a:spcAft>
          </a:pPr>
          <a:r>
            <a:rPr lang="en-US" sz="2200" b="1">
              <a:solidFill>
                <a:srgbClr val="FFFF00"/>
              </a:solidFill>
              <a:latin typeface="Times New Roman" panose="02020603050405020304" pitchFamily="18" charset="0"/>
              <a:cs typeface="Times New Roman" panose="02020603050405020304" pitchFamily="18" charset="0"/>
            </a:rPr>
            <a:t>(sửa đổi, bổ sung theo quy định mới về </a:t>
          </a:r>
          <a:r>
            <a:rPr lang="vi-VN" sz="2200" b="1">
              <a:solidFill>
                <a:srgbClr val="FFFF00"/>
              </a:solidFill>
              <a:latin typeface="Times New Roman" panose="02020603050405020304" pitchFamily="18" charset="0"/>
              <a:cs typeface="Times New Roman" panose="02020603050405020304" pitchFamily="18" charset="0"/>
            </a:rPr>
            <a:t>xử lý</a:t>
          </a:r>
          <a:endParaRPr lang="en-US" sz="2200" b="1">
            <a:solidFill>
              <a:srgbClr val="FFFF00"/>
            </a:solidFill>
            <a:latin typeface="Times New Roman" panose="02020603050405020304" pitchFamily="18" charset="0"/>
            <a:cs typeface="Times New Roman" panose="02020603050405020304" pitchFamily="18" charset="0"/>
          </a:endParaRPr>
        </a:p>
        <a:p>
          <a:pPr marL="1311275" indent="0" algn="just">
            <a:lnSpc>
              <a:spcPct val="70000"/>
            </a:lnSpc>
            <a:spcAft>
              <a:spcPts val="800"/>
            </a:spcAft>
          </a:pPr>
          <a:r>
            <a:rPr lang="vi-VN" sz="2200" b="1">
              <a:solidFill>
                <a:srgbClr val="FFFF00"/>
              </a:solidFill>
              <a:latin typeface="Times New Roman" panose="02020603050405020304" pitchFamily="18" charset="0"/>
              <a:cs typeface="Times New Roman" panose="02020603050405020304" pitchFamily="18" charset="0"/>
            </a:rPr>
            <a:t>một số vấn đề liên quan đến sắp xếp tổ chức</a:t>
          </a:r>
          <a:endParaRPr lang="en-US" sz="2200" b="1">
            <a:solidFill>
              <a:srgbClr val="FFFF00"/>
            </a:solidFill>
            <a:latin typeface="Times New Roman" panose="02020603050405020304" pitchFamily="18" charset="0"/>
            <a:cs typeface="Times New Roman" panose="02020603050405020304" pitchFamily="18" charset="0"/>
          </a:endParaRPr>
        </a:p>
        <a:p>
          <a:pPr marL="1311275" indent="0" algn="just">
            <a:lnSpc>
              <a:spcPct val="70000"/>
            </a:lnSpc>
            <a:spcAft>
              <a:spcPts val="800"/>
            </a:spcAft>
          </a:pPr>
          <a:r>
            <a:rPr lang="vi-VN" sz="2200" b="1">
              <a:solidFill>
                <a:srgbClr val="FFFF00"/>
              </a:solidFill>
              <a:latin typeface="Times New Roman" panose="02020603050405020304" pitchFamily="18" charset="0"/>
              <a:cs typeface="Times New Roman" panose="02020603050405020304" pitchFamily="18" charset="0"/>
            </a:rPr>
            <a:t>bộ máy nhà nước</a:t>
          </a:r>
          <a:r>
            <a:rPr lang="en-US" sz="2200" b="1">
              <a:solidFill>
                <a:srgbClr val="FFFF00"/>
              </a:solidFill>
              <a:latin typeface="Times New Roman" panose="02020603050405020304" pitchFamily="18" charset="0"/>
              <a:cs typeface="Times New Roman" panose="02020603050405020304" pitchFamily="18" charset="0"/>
            </a:rPr>
            <a:t> theo quy định tại Nghị quyết</a:t>
          </a:r>
        </a:p>
        <a:p>
          <a:pPr marL="1311275" indent="0" algn="just">
            <a:lnSpc>
              <a:spcPct val="70000"/>
            </a:lnSpc>
            <a:spcAft>
              <a:spcPts val="800"/>
            </a:spcAft>
          </a:pPr>
          <a:r>
            <a:rPr lang="en-US" sz="2200" b="1">
              <a:solidFill>
                <a:srgbClr val="FFFF00"/>
              </a:solidFill>
              <a:latin typeface="Times New Roman" panose="02020603050405020304" pitchFamily="18" charset="0"/>
              <a:cs typeface="Times New Roman" panose="02020603050405020304" pitchFamily="18" charset="0"/>
            </a:rPr>
            <a:t>số 190/2025/QH15)</a:t>
          </a:r>
        </a:p>
        <a:p>
          <a:pPr marL="1311275" indent="0" algn="just">
            <a:lnSpc>
              <a:spcPct val="70000"/>
            </a:lnSpc>
            <a:spcAft>
              <a:spcPts val="800"/>
            </a:spcAft>
          </a:pPr>
          <a:r>
            <a:rPr lang="en-US" sz="2200" b="1">
              <a:solidFill>
                <a:srgbClr val="FFFF00"/>
              </a:solidFill>
              <a:latin typeface="Times New Roman" panose="02020603050405020304" pitchFamily="18" charset="0"/>
              <a:cs typeface="Times New Roman" panose="02020603050405020304" pitchFamily="18" charset="0"/>
            </a:rPr>
            <a:t>4. Văn bản hợp nhất số 24/VBHN-BNNMT </a:t>
          </a:r>
        </a:p>
        <a:p>
          <a:pPr marL="1311275" indent="0" algn="just">
            <a:lnSpc>
              <a:spcPct val="70000"/>
            </a:lnSpc>
            <a:spcAft>
              <a:spcPts val="800"/>
            </a:spcAft>
          </a:pPr>
          <a:r>
            <a:rPr lang="en-US" sz="2200" b="1">
              <a:solidFill>
                <a:srgbClr val="FFFF00"/>
              </a:solidFill>
              <a:latin typeface="Times New Roman" panose="02020603050405020304" pitchFamily="18" charset="0"/>
              <a:cs typeface="Times New Roman" panose="02020603050405020304" pitchFamily="18" charset="0"/>
            </a:rPr>
            <a:t>ngày 30/7/2025 của Bộ Nông nghiệp và Môi trường</a:t>
          </a:r>
        </a:p>
      </dgm:t>
    </dgm:pt>
    <dgm:pt modelId="{30D59FB3-BE57-4DE8-B84F-1A88CE831745}" type="parTrans" cxnId="{6BB5524A-BBFB-44A9-9A3F-47BEA1E82AA3}">
      <dgm:prSet/>
      <dgm:spPr/>
      <dgm:t>
        <a:bodyPr/>
        <a:lstStyle/>
        <a:p>
          <a:endParaRPr lang="en-US"/>
        </a:p>
      </dgm:t>
    </dgm:pt>
    <dgm:pt modelId="{A7D6775D-627D-4DDF-B560-EA7AAA0BEC60}" type="sibTrans" cxnId="{6BB5524A-BBFB-44A9-9A3F-47BEA1E82AA3}">
      <dgm:prSet/>
      <dgm:spPr/>
      <dgm:t>
        <a:bodyPr/>
        <a:lstStyle/>
        <a:p>
          <a:endParaRPr lang="en-US"/>
        </a:p>
      </dgm:t>
    </dgm:pt>
    <dgm:pt modelId="{40F88D76-1648-4A30-961A-A5783C7F1B23}" type="pres">
      <dgm:prSet presAssocID="{A93909EE-F559-4E8C-8C45-113B411A262C}" presName="linearFlow" presStyleCnt="0">
        <dgm:presLayoutVars>
          <dgm:dir/>
          <dgm:resizeHandles val="exact"/>
        </dgm:presLayoutVars>
      </dgm:prSet>
      <dgm:spPr/>
    </dgm:pt>
    <dgm:pt modelId="{4B936FD6-07E4-4CF1-9E16-421656AF7721}" type="pres">
      <dgm:prSet presAssocID="{FF6337F3-B723-4872-8166-F14343C9521F}" presName="composite" presStyleCnt="0"/>
      <dgm:spPr/>
    </dgm:pt>
    <dgm:pt modelId="{C39035AC-DD09-4728-9EE5-A7578E007147}" type="pres">
      <dgm:prSet presAssocID="{FF6337F3-B723-4872-8166-F14343C9521F}" presName="imgShp" presStyleLbl="fgImgPlace1" presStyleIdx="0" presStyleCnt="1" custLinFactNeighborX="-7181" custLinFactNeighborY="-1203"/>
      <dgm:spPr>
        <a:blipFill dpi="0" rotWithShape="0">
          <a:blip xmlns:r="http://schemas.openxmlformats.org/officeDocument/2006/relationships" r:embed="rId1"/>
          <a:srcRect/>
          <a:tile tx="-6350" ty="374650" sx="79000" sy="65000" flip="none" algn="ctr"/>
        </a:blipFill>
        <a:effectLst>
          <a:glow rad="190500">
            <a:schemeClr val="accent4">
              <a:satMod val="175000"/>
              <a:alpha val="60000"/>
            </a:schemeClr>
          </a:glow>
        </a:effectLst>
      </dgm:spPr>
    </dgm:pt>
    <dgm:pt modelId="{FAAAE51D-68D2-45F0-8B0A-4CFF542ABB4F}" type="pres">
      <dgm:prSet presAssocID="{FF6337F3-B723-4872-8166-F14343C9521F}" presName="txShp" presStyleLbl="node1" presStyleIdx="0" presStyleCnt="1" custScaleX="148948" custScaleY="112306" custLinFactNeighborX="-10713" custLinFactNeighborY="-1233">
        <dgm:presLayoutVars>
          <dgm:bulletEnabled val="1"/>
        </dgm:presLayoutVars>
      </dgm:prSet>
      <dgm:spPr/>
    </dgm:pt>
  </dgm:ptLst>
  <dgm:cxnLst>
    <dgm:cxn modelId="{9A908822-8112-4AE4-B574-B54DA53B7F76}" type="presOf" srcId="{A93909EE-F559-4E8C-8C45-113B411A262C}" destId="{40F88D76-1648-4A30-961A-A5783C7F1B23}" srcOrd="0" destOrd="0" presId="urn:microsoft.com/office/officeart/2005/8/layout/vList3"/>
    <dgm:cxn modelId="{6BB5524A-BBFB-44A9-9A3F-47BEA1E82AA3}" srcId="{A93909EE-F559-4E8C-8C45-113B411A262C}" destId="{FF6337F3-B723-4872-8166-F14343C9521F}" srcOrd="0" destOrd="0" parTransId="{30D59FB3-BE57-4DE8-B84F-1A88CE831745}" sibTransId="{A7D6775D-627D-4DDF-B560-EA7AAA0BEC60}"/>
    <dgm:cxn modelId="{FC73346D-8B15-4E5B-AF92-9DAB7F21C05D}" type="presOf" srcId="{FF6337F3-B723-4872-8166-F14343C9521F}" destId="{FAAAE51D-68D2-45F0-8B0A-4CFF542ABB4F}" srcOrd="0" destOrd="0" presId="urn:microsoft.com/office/officeart/2005/8/layout/vList3"/>
    <dgm:cxn modelId="{867D4A13-2D82-439B-B2B7-6996065283D8}" type="presParOf" srcId="{40F88D76-1648-4A30-961A-A5783C7F1B23}" destId="{4B936FD6-07E4-4CF1-9E16-421656AF7721}" srcOrd="0" destOrd="0" presId="urn:microsoft.com/office/officeart/2005/8/layout/vList3"/>
    <dgm:cxn modelId="{D167F766-19BA-4882-9819-6F9FCB026023}" type="presParOf" srcId="{4B936FD6-07E4-4CF1-9E16-421656AF7721}" destId="{C39035AC-DD09-4728-9EE5-A7578E007147}" srcOrd="0" destOrd="0" presId="urn:microsoft.com/office/officeart/2005/8/layout/vList3"/>
    <dgm:cxn modelId="{328B2FFA-9F66-44D2-88C0-EE028C8A2DB3}" type="presParOf" srcId="{4B936FD6-07E4-4CF1-9E16-421656AF7721}" destId="{FAAAE51D-68D2-45F0-8B0A-4CFF542ABB4F}"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AE51D-68D2-45F0-8B0A-4CFF542ABB4F}">
      <dsp:nvSpPr>
        <dsp:cNvPr id="0" name=""/>
        <dsp:cNvSpPr/>
      </dsp:nvSpPr>
      <dsp:spPr>
        <a:xfrm rot="10800000">
          <a:off x="2037867" y="1857"/>
          <a:ext cx="6849676" cy="2070276"/>
        </a:xfrm>
        <a:prstGeom prst="homePlate">
          <a:avLst/>
        </a:prstGeom>
        <a:gradFill flip="none" rotWithShape="1">
          <a:gsLst>
            <a:gs pos="0">
              <a:schemeClr val="accent1">
                <a:lumMod val="5000"/>
                <a:lumOff val="95000"/>
              </a:schemeClr>
            </a:gs>
            <a:gs pos="0">
              <a:schemeClr val="accent1">
                <a:lumMod val="45000"/>
                <a:lumOff val="55000"/>
              </a:schemeClr>
            </a:gs>
            <a:gs pos="46000">
              <a:schemeClr val="accent1">
                <a:lumMod val="45000"/>
                <a:lumOff val="55000"/>
              </a:schemeClr>
            </a:gs>
            <a:gs pos="95000">
              <a:schemeClr val="accent1">
                <a:lumMod val="30000"/>
                <a:lumOff val="70000"/>
              </a:schemeClr>
            </a:gs>
          </a:gsLst>
          <a:path path="circle">
            <a:fillToRect l="100000" t="100000"/>
          </a:path>
          <a:tileRect r="-100000" b="-100000"/>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8787" tIns="83820" rIns="156464" bIns="83820" numCol="1" spcCol="1270" anchor="ctr" anchorCtr="0">
          <a:noAutofit/>
        </a:bodyPr>
        <a:lstStyle/>
        <a:p>
          <a:pPr marL="0" lvl="0" algn="ctr" defTabSz="977900">
            <a:lnSpc>
              <a:spcPct val="90000"/>
            </a:lnSpc>
            <a:spcBef>
              <a:spcPct val="0"/>
            </a:spcBef>
            <a:spcAft>
              <a:spcPct val="35000"/>
            </a:spcAft>
            <a:buNone/>
          </a:pPr>
          <a:r>
            <a:rPr lang="en-US" sz="2200" b="1" kern="1200" spc="100" baseline="0">
              <a:solidFill>
                <a:schemeClr val="tx1"/>
              </a:solidFill>
              <a:latin typeface="Times New Roman" panose="02020603050405020304" pitchFamily="18" charset="0"/>
              <a:cs typeface="Times New Roman" panose="02020603050405020304" pitchFamily="18" charset="0"/>
            </a:rPr>
            <a:t>NGHỊ ĐỊNH SỐ 07/2021/NĐ-CP</a:t>
          </a:r>
        </a:p>
        <a:p>
          <a:pPr marL="0" lvl="0" indent="0" algn="ctr" defTabSz="977900">
            <a:lnSpc>
              <a:spcPct val="90000"/>
            </a:lnSpc>
            <a:spcBef>
              <a:spcPct val="0"/>
            </a:spcBef>
            <a:spcAft>
              <a:spcPct val="35000"/>
            </a:spcAft>
            <a:buNone/>
          </a:pPr>
          <a:r>
            <a:rPr lang="en-US" sz="2200" b="1" kern="1200">
              <a:solidFill>
                <a:schemeClr val="tx1"/>
              </a:solidFill>
              <a:latin typeface="Times New Roman" panose="02020603050405020304" pitchFamily="18" charset="0"/>
              <a:cs typeface="Times New Roman" panose="02020603050405020304" pitchFamily="18" charset="0"/>
            </a:rPr>
            <a:t>QUY ĐỊNH CHUẨN NGHÈO ĐA CHIỀU</a:t>
          </a:r>
        </a:p>
        <a:p>
          <a:pPr marL="0" lvl="0" algn="ctr" defTabSz="977900">
            <a:lnSpc>
              <a:spcPct val="90000"/>
            </a:lnSpc>
            <a:spcBef>
              <a:spcPct val="0"/>
            </a:spcBef>
            <a:spcAft>
              <a:spcPct val="35000"/>
            </a:spcAft>
            <a:buNone/>
          </a:pPr>
          <a:r>
            <a:rPr lang="en-US" sz="2200" b="1" kern="1200">
              <a:solidFill>
                <a:schemeClr val="tx1"/>
              </a:solidFill>
              <a:latin typeface="Times New Roman" panose="02020603050405020304" pitchFamily="18" charset="0"/>
              <a:cs typeface="Times New Roman" panose="02020603050405020304" pitchFamily="18" charset="0"/>
            </a:rPr>
            <a:t>GIAI ĐOẠN 2022-2025</a:t>
          </a:r>
        </a:p>
        <a:p>
          <a:pPr marL="0" lvl="0" algn="ctr" defTabSz="977900">
            <a:lnSpc>
              <a:spcPct val="90000"/>
            </a:lnSpc>
            <a:spcBef>
              <a:spcPct val="0"/>
            </a:spcBef>
            <a:spcAft>
              <a:spcPct val="35000"/>
            </a:spcAft>
            <a:buNone/>
          </a:pPr>
          <a:r>
            <a:rPr lang="en-US" sz="2200" b="1" kern="1200">
              <a:solidFill>
                <a:schemeClr val="accent2"/>
              </a:solidFill>
              <a:latin typeface="Times New Roman" panose="02020603050405020304" pitchFamily="18" charset="0"/>
              <a:cs typeface="Times New Roman" panose="02020603050405020304" pitchFamily="18" charset="0"/>
            </a:rPr>
            <a:t>(Chuẩn hộ nghèo, hộ cận nghèo,</a:t>
          </a:r>
        </a:p>
        <a:p>
          <a:pPr marL="0" lvl="0" algn="ctr" defTabSz="977900">
            <a:lnSpc>
              <a:spcPct val="90000"/>
            </a:lnSpc>
            <a:spcBef>
              <a:spcPct val="0"/>
            </a:spcBef>
            <a:spcAft>
              <a:spcPct val="35000"/>
            </a:spcAft>
            <a:buNone/>
          </a:pPr>
          <a:r>
            <a:rPr lang="en-US" sz="2200" b="1" kern="1200">
              <a:solidFill>
                <a:schemeClr val="accent2"/>
              </a:solidFill>
              <a:latin typeface="Times New Roman" panose="02020603050405020304" pitchFamily="18" charset="0"/>
              <a:cs typeface="Times New Roman" panose="02020603050405020304" pitchFamily="18" charset="0"/>
            </a:rPr>
            <a:t>hộ có mức sống trung bình)</a:t>
          </a:r>
          <a:endParaRPr lang="en-US" sz="2200" kern="1200">
            <a:solidFill>
              <a:schemeClr val="accent2"/>
            </a:solidFill>
            <a:latin typeface="Times New Roman" panose="02020603050405020304" pitchFamily="18" charset="0"/>
            <a:cs typeface="Times New Roman" panose="02020603050405020304" pitchFamily="18" charset="0"/>
          </a:endParaRPr>
        </a:p>
      </dsp:txBody>
      <dsp:txXfrm rot="10800000">
        <a:off x="2555436" y="1857"/>
        <a:ext cx="6332107" cy="2070276"/>
      </dsp:txXfrm>
    </dsp:sp>
    <dsp:sp modelId="{C39035AC-DD09-4728-9EE5-A7578E007147}">
      <dsp:nvSpPr>
        <dsp:cNvPr id="0" name=""/>
        <dsp:cNvSpPr/>
      </dsp:nvSpPr>
      <dsp:spPr>
        <a:xfrm>
          <a:off x="662167" y="328929"/>
          <a:ext cx="1357878" cy="1357878"/>
        </a:xfrm>
        <a:prstGeom prst="ellipse">
          <a:avLst/>
        </a:prstGeom>
        <a:blipFill dpi="0" rotWithShape="1">
          <a:blip xmlns:r="http://schemas.openxmlformats.org/officeDocument/2006/relationships" r:embed="rId1">
            <a:extLst>
              <a:ext uri="{BEBA8EAE-BF5A-486C-A8C5-ECC9F3942E4B}">
                <a14:imgProps xmlns:a14="http://schemas.microsoft.com/office/drawing/2010/main">
                  <a14:imgLayer r:embed="rId2">
                    <a14:imgEffect>
                      <a14:saturation sat="84000"/>
                    </a14:imgEffect>
                  </a14:imgLayer>
                </a14:imgProps>
              </a:ext>
            </a:extLst>
          </a:blip>
          <a:srcRect/>
          <a:stretch>
            <a:fillRect l="9807" t="9807" r="9807" b="9807"/>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3169DE-AF40-48D2-AE30-08EC336EA372}">
      <dsp:nvSpPr>
        <dsp:cNvPr id="0" name=""/>
        <dsp:cNvSpPr/>
      </dsp:nvSpPr>
      <dsp:spPr>
        <a:xfrm rot="10800000">
          <a:off x="2339198" y="2435145"/>
          <a:ext cx="6230660" cy="1357878"/>
        </a:xfrm>
        <a:prstGeom prst="homePlate">
          <a:avLst/>
        </a:prstGeom>
        <a:gradFill flip="none" rotWithShape="1">
          <a:gsLst>
            <a:gs pos="0">
              <a:schemeClr val="accent1">
                <a:lumMod val="5000"/>
                <a:lumOff val="95000"/>
              </a:schemeClr>
            </a:gs>
            <a:gs pos="0">
              <a:schemeClr val="accent1">
                <a:lumMod val="45000"/>
                <a:lumOff val="55000"/>
              </a:schemeClr>
            </a:gs>
            <a:gs pos="46000">
              <a:schemeClr val="accent1">
                <a:lumMod val="45000"/>
                <a:lumOff val="55000"/>
              </a:schemeClr>
            </a:gs>
            <a:gs pos="95000">
              <a:schemeClr val="accent1">
                <a:lumMod val="30000"/>
                <a:lumOff val="70000"/>
              </a:schemeClr>
            </a:gs>
          </a:gsLst>
          <a:path path="circle">
            <a:fillToRect l="100000" t="100000"/>
          </a:path>
          <a:tileRect r="-100000" b="-100000"/>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8787" tIns="83820" rIns="156464" bIns="83820" numCol="1" spcCol="1270" anchor="ctr" anchorCtr="0">
          <a:noAutofit/>
        </a:bodyPr>
        <a:lstStyle/>
        <a:p>
          <a:pPr marL="0" lvl="0" indent="0" algn="ctr" defTabSz="977900">
            <a:lnSpc>
              <a:spcPct val="90000"/>
            </a:lnSpc>
            <a:spcBef>
              <a:spcPct val="0"/>
            </a:spcBef>
            <a:spcAft>
              <a:spcPct val="35000"/>
            </a:spcAft>
            <a:buNone/>
          </a:pPr>
          <a:r>
            <a:rPr lang="en-US" sz="2200" b="1" kern="1200">
              <a:solidFill>
                <a:srgbClr val="FF0000"/>
              </a:solidFill>
              <a:latin typeface="Times New Roman" panose="02020603050405020304" pitchFamily="18" charset="0"/>
              <a:cs typeface="Times New Roman" panose="02020603050405020304" pitchFamily="18" charset="0"/>
            </a:rPr>
            <a:t>NGHỊ ĐỊNH SỐ 30/2025/NĐ-CP</a:t>
          </a:r>
        </a:p>
        <a:p>
          <a:pPr marL="0" lvl="0" indent="0" algn="ctr" defTabSz="977900">
            <a:lnSpc>
              <a:spcPct val="90000"/>
            </a:lnSpc>
            <a:spcBef>
              <a:spcPct val="0"/>
            </a:spcBef>
            <a:spcAft>
              <a:spcPct val="35000"/>
            </a:spcAft>
            <a:buNone/>
          </a:pPr>
          <a:r>
            <a:rPr lang="en-US" sz="2200" b="1" kern="1200">
              <a:solidFill>
                <a:srgbClr val="FF0000"/>
              </a:solidFill>
              <a:latin typeface="Times New Roman" panose="02020603050405020304" pitchFamily="18" charset="0"/>
              <a:cs typeface="Times New Roman" panose="02020603050405020304" pitchFamily="18" charset="0"/>
            </a:rPr>
            <a:t>SỬA ĐỔI, BỔ SUNG MỘT SỐ ĐIỀU</a:t>
          </a:r>
        </a:p>
        <a:p>
          <a:pPr marL="0" lvl="0" indent="0" algn="ctr" defTabSz="977900">
            <a:lnSpc>
              <a:spcPct val="90000"/>
            </a:lnSpc>
            <a:spcBef>
              <a:spcPct val="0"/>
            </a:spcBef>
            <a:spcAft>
              <a:spcPct val="35000"/>
            </a:spcAft>
            <a:buNone/>
          </a:pPr>
          <a:r>
            <a:rPr lang="en-US" sz="2200" b="1" kern="1200">
              <a:solidFill>
                <a:srgbClr val="FF0000"/>
              </a:solidFill>
              <a:latin typeface="Times New Roman" panose="02020603050405020304" pitchFamily="18" charset="0"/>
              <a:cs typeface="Times New Roman" panose="02020603050405020304" pitchFamily="18" charset="0"/>
            </a:rPr>
            <a:t>CỦA </a:t>
          </a:r>
          <a:r>
            <a:rPr lang="en-US" sz="2200" b="1" kern="1200" spc="100" baseline="0">
              <a:solidFill>
                <a:srgbClr val="FF0000"/>
              </a:solidFill>
              <a:latin typeface="Times New Roman" panose="02020603050405020304" pitchFamily="18" charset="0"/>
              <a:cs typeface="Times New Roman" panose="02020603050405020304" pitchFamily="18" charset="0"/>
            </a:rPr>
            <a:t>NGHỊ ĐỊNH SỐ 07/2021/NĐ-CP</a:t>
          </a:r>
          <a:endParaRPr lang="en-US" sz="2200" b="1" kern="1200">
            <a:solidFill>
              <a:srgbClr val="FF0000"/>
            </a:solidFill>
            <a:latin typeface="Times New Roman" panose="02020603050405020304" pitchFamily="18" charset="0"/>
            <a:cs typeface="Times New Roman" panose="02020603050405020304" pitchFamily="18" charset="0"/>
          </a:endParaRPr>
        </a:p>
      </dsp:txBody>
      <dsp:txXfrm rot="10800000">
        <a:off x="2678667" y="2435145"/>
        <a:ext cx="5891191" cy="1357878"/>
      </dsp:txXfrm>
    </dsp:sp>
    <dsp:sp modelId="{70E15706-31FD-4201-AC91-062CF1B4C71E}">
      <dsp:nvSpPr>
        <dsp:cNvPr id="0" name=""/>
        <dsp:cNvSpPr/>
      </dsp:nvSpPr>
      <dsp:spPr>
        <a:xfrm>
          <a:off x="899127" y="2475882"/>
          <a:ext cx="1357878" cy="1357878"/>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AE51D-68D2-45F0-8B0A-4CFF542ABB4F}">
      <dsp:nvSpPr>
        <dsp:cNvPr id="0" name=""/>
        <dsp:cNvSpPr/>
      </dsp:nvSpPr>
      <dsp:spPr>
        <a:xfrm rot="10800000">
          <a:off x="741113" y="614085"/>
          <a:ext cx="7299266" cy="2372420"/>
        </a:xfrm>
        <a:prstGeom prst="homePlate">
          <a:avLst/>
        </a:prstGeom>
        <a:gradFill flip="none" rotWithShape="1">
          <a:gsLst>
            <a:gs pos="0">
              <a:schemeClr val="accent1">
                <a:lumMod val="5000"/>
                <a:lumOff val="95000"/>
              </a:schemeClr>
            </a:gs>
            <a:gs pos="0">
              <a:schemeClr val="accent1">
                <a:lumMod val="45000"/>
                <a:lumOff val="55000"/>
              </a:schemeClr>
            </a:gs>
            <a:gs pos="46000">
              <a:schemeClr val="accent1">
                <a:lumMod val="45000"/>
                <a:lumOff val="55000"/>
              </a:schemeClr>
            </a:gs>
            <a:gs pos="95000">
              <a:schemeClr val="accent1">
                <a:lumMod val="30000"/>
                <a:lumOff val="70000"/>
              </a:schemeClr>
            </a:gs>
          </a:gsLst>
          <a:path path="circle">
            <a:fillToRect l="100000" t="100000"/>
          </a:path>
          <a:tileRect r="-100000" b="-100000"/>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2761" tIns="83820" rIns="156464" bIns="83820" numCol="1" spcCol="1270" anchor="ctr" anchorCtr="0">
          <a:noAutofit/>
        </a:bodyPr>
        <a:lstStyle/>
        <a:p>
          <a:pPr marL="741363" lvl="0" indent="0" algn="just" defTabSz="977900">
            <a:lnSpc>
              <a:spcPct val="60000"/>
            </a:lnSpc>
            <a:spcBef>
              <a:spcPct val="0"/>
            </a:spcBef>
            <a:spcAft>
              <a:spcPts val="1200"/>
            </a:spcAft>
            <a:buNone/>
          </a:pPr>
          <a:r>
            <a:rPr lang="en-US" sz="2200" b="1" kern="1200" spc="100" baseline="0">
              <a:solidFill>
                <a:srgbClr val="0000FF"/>
              </a:solidFill>
              <a:latin typeface="Times New Roman" panose="02020603050405020304" pitchFamily="18" charset="0"/>
              <a:cs typeface="Times New Roman" panose="02020603050405020304" pitchFamily="18" charset="0"/>
            </a:rPr>
            <a:t>QUY TRÌNH RÀ SOÁT</a:t>
          </a:r>
        </a:p>
        <a:p>
          <a:pPr marL="741363" lvl="0" indent="0" algn="just" defTabSz="977900">
            <a:lnSpc>
              <a:spcPct val="60000"/>
            </a:lnSpc>
            <a:spcBef>
              <a:spcPct val="0"/>
            </a:spcBef>
            <a:spcAft>
              <a:spcPts val="1200"/>
            </a:spcAft>
            <a:buNone/>
          </a:pPr>
          <a:r>
            <a:rPr lang="en-US" sz="2200" b="1" kern="1200">
              <a:solidFill>
                <a:schemeClr val="tx1"/>
              </a:solidFill>
              <a:latin typeface="Times New Roman" panose="02020603050405020304" pitchFamily="18" charset="0"/>
              <a:cs typeface="Times New Roman" panose="02020603050405020304" pitchFamily="18" charset="0"/>
            </a:rPr>
            <a:t>1. Quyết định số 24/2021/QĐ-TTg</a:t>
          </a:r>
        </a:p>
        <a:p>
          <a:pPr marL="741363" lvl="0" indent="0" algn="just" defTabSz="977900">
            <a:lnSpc>
              <a:spcPct val="60000"/>
            </a:lnSpc>
            <a:spcBef>
              <a:spcPct val="0"/>
            </a:spcBef>
            <a:spcAft>
              <a:spcPts val="1200"/>
            </a:spcAft>
            <a:buNone/>
          </a:pPr>
          <a:r>
            <a:rPr lang="en-US" sz="2200" b="1" kern="1200">
              <a:solidFill>
                <a:srgbClr val="FF0000"/>
              </a:solidFill>
              <a:latin typeface="Times New Roman" panose="02020603050405020304" pitchFamily="18" charset="0"/>
              <a:cs typeface="Times New Roman" panose="02020603050405020304" pitchFamily="18" charset="0"/>
            </a:rPr>
            <a:t>2. Nghị định số 131/2025/NĐ-CP</a:t>
          </a:r>
        </a:p>
        <a:p>
          <a:pPr marL="741363" lvl="0" indent="0" algn="just" defTabSz="977900">
            <a:lnSpc>
              <a:spcPct val="60000"/>
            </a:lnSpc>
            <a:spcBef>
              <a:spcPct val="0"/>
            </a:spcBef>
            <a:spcAft>
              <a:spcPts val="1200"/>
            </a:spcAft>
            <a:buNone/>
          </a:pPr>
          <a:r>
            <a:rPr lang="en-US" sz="2200" b="1" kern="1200">
              <a:solidFill>
                <a:srgbClr val="FF0000"/>
              </a:solidFill>
              <a:latin typeface="Times New Roman" panose="02020603050405020304" pitchFamily="18" charset="0"/>
              <a:cs typeface="Times New Roman" panose="02020603050405020304" pitchFamily="18" charset="0"/>
            </a:rPr>
            <a:t>(sửa đổi, bổ sung theo quy định mới</a:t>
          </a:r>
        </a:p>
        <a:p>
          <a:pPr marL="741363" lvl="0" indent="0" algn="just" defTabSz="977900">
            <a:lnSpc>
              <a:spcPct val="60000"/>
            </a:lnSpc>
            <a:spcBef>
              <a:spcPct val="0"/>
            </a:spcBef>
            <a:spcAft>
              <a:spcPts val="1200"/>
            </a:spcAft>
            <a:buNone/>
          </a:pPr>
          <a:r>
            <a:rPr lang="en-US" sz="2200" b="1" kern="1200">
              <a:solidFill>
                <a:srgbClr val="FF0000"/>
              </a:solidFill>
              <a:latin typeface="Times New Roman" panose="02020603050405020304" pitchFamily="18" charset="0"/>
              <a:cs typeface="Times New Roman" panose="02020603050405020304" pitchFamily="18" charset="0"/>
            </a:rPr>
            <a:t>về chính quyền địa phương 2 cấp)</a:t>
          </a:r>
        </a:p>
      </dsp:txBody>
      <dsp:txXfrm rot="10800000">
        <a:off x="1334218" y="614085"/>
        <a:ext cx="6706161" cy="2372420"/>
      </dsp:txXfrm>
    </dsp:sp>
    <dsp:sp modelId="{C39035AC-DD09-4728-9EE5-A7578E007147}">
      <dsp:nvSpPr>
        <dsp:cNvPr id="0" name=""/>
        <dsp:cNvSpPr/>
      </dsp:nvSpPr>
      <dsp:spPr>
        <a:xfrm>
          <a:off x="0" y="242068"/>
          <a:ext cx="3067679" cy="3067679"/>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98000" r="-98000"/>
          </a:stretch>
        </a:blipFill>
        <a:ln w="19050" cap="rnd" cmpd="sng" algn="ctr">
          <a:solidFill>
            <a:schemeClr val="lt1">
              <a:hueOff val="0"/>
              <a:satOff val="0"/>
              <a:lumOff val="0"/>
              <a:alphaOff val="0"/>
            </a:schemeClr>
          </a:solidFill>
          <a:prstDash val="solid"/>
        </a:ln>
        <a:effectLst>
          <a:glow rad="127000">
            <a:srgbClr val="00B0F0"/>
          </a:glow>
          <a:outerShdw blurRad="50800" dist="50800" dir="5400000" algn="ctr" rotWithShape="0">
            <a:srgbClr val="000000">
              <a:alpha val="53000"/>
            </a:srgbClr>
          </a:outerShdw>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AAE51D-68D2-45F0-8B0A-4CFF542ABB4F}">
      <dsp:nvSpPr>
        <dsp:cNvPr id="0" name=""/>
        <dsp:cNvSpPr/>
      </dsp:nvSpPr>
      <dsp:spPr>
        <a:xfrm rot="10800000">
          <a:off x="0" y="303765"/>
          <a:ext cx="9949762" cy="3775546"/>
        </a:xfrm>
        <a:prstGeom prst="homePlat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2477" tIns="83820" rIns="156464" bIns="83820" numCol="1" spcCol="1270" anchor="ctr" anchorCtr="0">
          <a:noAutofit/>
        </a:bodyPr>
        <a:lstStyle/>
        <a:p>
          <a:pPr marL="1311275" lvl="0" indent="0" algn="just" defTabSz="977900">
            <a:lnSpc>
              <a:spcPct val="60000"/>
            </a:lnSpc>
            <a:spcBef>
              <a:spcPct val="0"/>
            </a:spcBef>
            <a:spcAft>
              <a:spcPts val="1200"/>
            </a:spcAft>
            <a:buNone/>
          </a:pPr>
          <a:r>
            <a:rPr lang="en-US" sz="2200" b="1" kern="1200" spc="100" baseline="0">
              <a:latin typeface="Times New Roman" panose="02020603050405020304" pitchFamily="18" charset="0"/>
              <a:cs typeface="Times New Roman" panose="02020603050405020304" pitchFamily="18" charset="0"/>
            </a:rPr>
            <a:t>PHƯƠNG PHÁP RÀ SOÁT</a:t>
          </a:r>
        </a:p>
        <a:p>
          <a:pPr marL="1311275" lvl="0" indent="0" algn="just" defTabSz="977900">
            <a:lnSpc>
              <a:spcPct val="70000"/>
            </a:lnSpc>
            <a:spcBef>
              <a:spcPct val="0"/>
            </a:spcBef>
            <a:spcAft>
              <a:spcPts val="800"/>
            </a:spcAft>
            <a:buNone/>
          </a:pPr>
          <a:r>
            <a:rPr lang="en-US" sz="2200" b="1" kern="1200">
              <a:latin typeface="Times New Roman" panose="02020603050405020304" pitchFamily="18" charset="0"/>
              <a:cs typeface="Times New Roman" panose="02020603050405020304" pitchFamily="18" charset="0"/>
            </a:rPr>
            <a:t>1. Thông tư số 07/2021/TT-BLĐTBXH</a:t>
          </a:r>
        </a:p>
        <a:p>
          <a:pPr marL="1311275" lvl="0" indent="0" algn="just" defTabSz="977900">
            <a:lnSpc>
              <a:spcPct val="70000"/>
            </a:lnSpc>
            <a:spcBef>
              <a:spcPct val="0"/>
            </a:spcBef>
            <a:spcAft>
              <a:spcPts val="800"/>
            </a:spcAft>
            <a:buNone/>
          </a:pPr>
          <a:r>
            <a:rPr lang="en-US" sz="2200" b="1" kern="1200">
              <a:latin typeface="Times New Roman" panose="02020603050405020304" pitchFamily="18" charset="0"/>
              <a:cs typeface="Times New Roman" panose="02020603050405020304" pitchFamily="18" charset="0"/>
            </a:rPr>
            <a:t>2. Thông tư số 02/2022/TT-BLĐTBXH</a:t>
          </a:r>
        </a:p>
        <a:p>
          <a:pPr marL="1311275" lvl="0" indent="0" algn="just" defTabSz="977900">
            <a:lnSpc>
              <a:spcPct val="70000"/>
            </a:lnSpc>
            <a:spcBef>
              <a:spcPct val="0"/>
            </a:spcBef>
            <a:spcAft>
              <a:spcPts val="800"/>
            </a:spcAft>
            <a:buNone/>
          </a:pPr>
          <a:r>
            <a:rPr lang="en-US" sz="2200" b="1" kern="1200">
              <a:solidFill>
                <a:srgbClr val="FFFF00"/>
              </a:solidFill>
              <a:latin typeface="Times New Roman" panose="02020603050405020304" pitchFamily="18" charset="0"/>
              <a:cs typeface="Times New Roman" panose="02020603050405020304" pitchFamily="18" charset="0"/>
            </a:rPr>
            <a:t>3. Thông tư số 13/2025/TT-BNNMT</a:t>
          </a:r>
        </a:p>
        <a:p>
          <a:pPr marL="1311275" lvl="0" indent="0" algn="just" defTabSz="977900">
            <a:lnSpc>
              <a:spcPct val="70000"/>
            </a:lnSpc>
            <a:spcBef>
              <a:spcPct val="0"/>
            </a:spcBef>
            <a:spcAft>
              <a:spcPts val="800"/>
            </a:spcAft>
            <a:buNone/>
          </a:pPr>
          <a:r>
            <a:rPr lang="en-US" sz="2200" b="1" kern="1200">
              <a:solidFill>
                <a:srgbClr val="FFFF00"/>
              </a:solidFill>
              <a:latin typeface="Times New Roman" panose="02020603050405020304" pitchFamily="18" charset="0"/>
              <a:cs typeface="Times New Roman" panose="02020603050405020304" pitchFamily="18" charset="0"/>
            </a:rPr>
            <a:t>(sửa đổi, bổ sung theo quy định mới về </a:t>
          </a:r>
          <a:r>
            <a:rPr lang="vi-VN" sz="2200" b="1" kern="1200">
              <a:solidFill>
                <a:srgbClr val="FFFF00"/>
              </a:solidFill>
              <a:latin typeface="Times New Roman" panose="02020603050405020304" pitchFamily="18" charset="0"/>
              <a:cs typeface="Times New Roman" panose="02020603050405020304" pitchFamily="18" charset="0"/>
            </a:rPr>
            <a:t>xử lý</a:t>
          </a:r>
          <a:endParaRPr lang="en-US" sz="2200" b="1" kern="1200">
            <a:solidFill>
              <a:srgbClr val="FFFF00"/>
            </a:solidFill>
            <a:latin typeface="Times New Roman" panose="02020603050405020304" pitchFamily="18" charset="0"/>
            <a:cs typeface="Times New Roman" panose="02020603050405020304" pitchFamily="18" charset="0"/>
          </a:endParaRPr>
        </a:p>
        <a:p>
          <a:pPr marL="1311275" lvl="0" indent="0" algn="just" defTabSz="977900">
            <a:lnSpc>
              <a:spcPct val="70000"/>
            </a:lnSpc>
            <a:spcBef>
              <a:spcPct val="0"/>
            </a:spcBef>
            <a:spcAft>
              <a:spcPts val="800"/>
            </a:spcAft>
            <a:buNone/>
          </a:pPr>
          <a:r>
            <a:rPr lang="vi-VN" sz="2200" b="1" kern="1200">
              <a:solidFill>
                <a:srgbClr val="FFFF00"/>
              </a:solidFill>
              <a:latin typeface="Times New Roman" panose="02020603050405020304" pitchFamily="18" charset="0"/>
              <a:cs typeface="Times New Roman" panose="02020603050405020304" pitchFamily="18" charset="0"/>
            </a:rPr>
            <a:t>một số vấn đề liên quan đến sắp xếp tổ chức</a:t>
          </a:r>
          <a:endParaRPr lang="en-US" sz="2200" b="1" kern="1200">
            <a:solidFill>
              <a:srgbClr val="FFFF00"/>
            </a:solidFill>
            <a:latin typeface="Times New Roman" panose="02020603050405020304" pitchFamily="18" charset="0"/>
            <a:cs typeface="Times New Roman" panose="02020603050405020304" pitchFamily="18" charset="0"/>
          </a:endParaRPr>
        </a:p>
        <a:p>
          <a:pPr marL="1311275" lvl="0" indent="0" algn="just" defTabSz="977900">
            <a:lnSpc>
              <a:spcPct val="70000"/>
            </a:lnSpc>
            <a:spcBef>
              <a:spcPct val="0"/>
            </a:spcBef>
            <a:spcAft>
              <a:spcPts val="800"/>
            </a:spcAft>
            <a:buNone/>
          </a:pPr>
          <a:r>
            <a:rPr lang="vi-VN" sz="2200" b="1" kern="1200">
              <a:solidFill>
                <a:srgbClr val="FFFF00"/>
              </a:solidFill>
              <a:latin typeface="Times New Roman" panose="02020603050405020304" pitchFamily="18" charset="0"/>
              <a:cs typeface="Times New Roman" panose="02020603050405020304" pitchFamily="18" charset="0"/>
            </a:rPr>
            <a:t>bộ máy nhà nước</a:t>
          </a:r>
          <a:r>
            <a:rPr lang="en-US" sz="2200" b="1" kern="1200">
              <a:solidFill>
                <a:srgbClr val="FFFF00"/>
              </a:solidFill>
              <a:latin typeface="Times New Roman" panose="02020603050405020304" pitchFamily="18" charset="0"/>
              <a:cs typeface="Times New Roman" panose="02020603050405020304" pitchFamily="18" charset="0"/>
            </a:rPr>
            <a:t> theo quy định tại Nghị quyết</a:t>
          </a:r>
        </a:p>
        <a:p>
          <a:pPr marL="1311275" lvl="0" indent="0" algn="just" defTabSz="977900">
            <a:lnSpc>
              <a:spcPct val="70000"/>
            </a:lnSpc>
            <a:spcBef>
              <a:spcPct val="0"/>
            </a:spcBef>
            <a:spcAft>
              <a:spcPts val="800"/>
            </a:spcAft>
            <a:buNone/>
          </a:pPr>
          <a:r>
            <a:rPr lang="en-US" sz="2200" b="1" kern="1200">
              <a:solidFill>
                <a:srgbClr val="FFFF00"/>
              </a:solidFill>
              <a:latin typeface="Times New Roman" panose="02020603050405020304" pitchFamily="18" charset="0"/>
              <a:cs typeface="Times New Roman" panose="02020603050405020304" pitchFamily="18" charset="0"/>
            </a:rPr>
            <a:t>số 190/2025/QH15)</a:t>
          </a:r>
        </a:p>
        <a:p>
          <a:pPr marL="1311275" lvl="0" indent="0" algn="just" defTabSz="977900">
            <a:lnSpc>
              <a:spcPct val="70000"/>
            </a:lnSpc>
            <a:spcBef>
              <a:spcPct val="0"/>
            </a:spcBef>
            <a:spcAft>
              <a:spcPts val="800"/>
            </a:spcAft>
            <a:buNone/>
          </a:pPr>
          <a:r>
            <a:rPr lang="en-US" sz="2200" b="1" kern="1200">
              <a:solidFill>
                <a:srgbClr val="FFFF00"/>
              </a:solidFill>
              <a:latin typeface="Times New Roman" panose="02020603050405020304" pitchFamily="18" charset="0"/>
              <a:cs typeface="Times New Roman" panose="02020603050405020304" pitchFamily="18" charset="0"/>
            </a:rPr>
            <a:t>4. Văn bản hợp nhất số 24/VBHN-BNNMT </a:t>
          </a:r>
        </a:p>
        <a:p>
          <a:pPr marL="1311275" lvl="0" indent="0" algn="just" defTabSz="977900">
            <a:lnSpc>
              <a:spcPct val="70000"/>
            </a:lnSpc>
            <a:spcBef>
              <a:spcPct val="0"/>
            </a:spcBef>
            <a:spcAft>
              <a:spcPts val="800"/>
            </a:spcAft>
            <a:buNone/>
          </a:pPr>
          <a:r>
            <a:rPr lang="en-US" sz="2200" b="1" kern="1200">
              <a:solidFill>
                <a:srgbClr val="FFFF00"/>
              </a:solidFill>
              <a:latin typeface="Times New Roman" panose="02020603050405020304" pitchFamily="18" charset="0"/>
              <a:cs typeface="Times New Roman" panose="02020603050405020304" pitchFamily="18" charset="0"/>
            </a:rPr>
            <a:t>ngày 30/7/2025 của Bộ Nông nghiệp và Môi trường</a:t>
          </a:r>
        </a:p>
      </dsp:txBody>
      <dsp:txXfrm rot="10800000">
        <a:off x="943886" y="303765"/>
        <a:ext cx="9005876" cy="3775546"/>
      </dsp:txXfrm>
    </dsp:sp>
    <dsp:sp modelId="{C39035AC-DD09-4728-9EE5-A7578E007147}">
      <dsp:nvSpPr>
        <dsp:cNvPr id="0" name=""/>
        <dsp:cNvSpPr/>
      </dsp:nvSpPr>
      <dsp:spPr>
        <a:xfrm>
          <a:off x="0" y="511628"/>
          <a:ext cx="3361838" cy="3361838"/>
        </a:xfrm>
        <a:prstGeom prst="ellipse">
          <a:avLst/>
        </a:prstGeom>
        <a:blipFill dpi="0" rotWithShape="0">
          <a:blip xmlns:r="http://schemas.openxmlformats.org/officeDocument/2006/relationships" r:embed="rId1"/>
          <a:srcRect/>
          <a:tile tx="-6350" ty="374650" sx="79000" sy="65000" flip="none" algn="ctr"/>
        </a:blipFill>
        <a:ln w="19050" cap="rnd" cmpd="sng" algn="ctr">
          <a:solidFill>
            <a:schemeClr val="lt1">
              <a:hueOff val="0"/>
              <a:satOff val="0"/>
              <a:lumOff val="0"/>
              <a:alphaOff val="0"/>
            </a:schemeClr>
          </a:solidFill>
          <a:prstDash val="solid"/>
        </a:ln>
        <a:effectLst>
          <a:glow rad="190500">
            <a:schemeClr val="accent4">
              <a:satMod val="175000"/>
              <a:alpha val="60000"/>
            </a:schemeClr>
          </a:glow>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680B13-D6B9-47F6-8B45-ED14BC3EB336}" type="datetimeFigureOut">
              <a:rPr lang="en-US" smtClean="0"/>
              <a:t>8/15/2025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F01CA-2722-4446-9C7D-39379685FCC6}" type="slidenum">
              <a:rPr lang="en-US" smtClean="0"/>
              <a:t>‹#›</a:t>
            </a:fld>
            <a:endParaRPr lang="en-US"/>
          </a:p>
        </p:txBody>
      </p:sp>
    </p:spTree>
    <p:extLst>
      <p:ext uri="{BB962C8B-B14F-4D97-AF65-F5344CB8AC3E}">
        <p14:creationId xmlns:p14="http://schemas.microsoft.com/office/powerpoint/2010/main" val="3526351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16F59CF-92A6-EAA2-2763-9DA1D8C5EB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98BF2961-E13C-0646-C35A-1CCDCA322F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9460" name="Slide Number Placeholder 3">
            <a:extLst>
              <a:ext uri="{FF2B5EF4-FFF2-40B4-BE49-F238E27FC236}">
                <a16:creationId xmlns:a16="http://schemas.microsoft.com/office/drawing/2014/main" id="{BAC333E5-340E-4FD0-964D-A774A70D3E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0698B59-AFC3-404E-B15D-891A8C957971}" type="slidenum">
              <a:rPr lang="en-US" altLang="en-US"/>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58497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037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0727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5824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80923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23385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67339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70626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3462684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97148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8/15/2025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762987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586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7975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873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8/15/2025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5134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8/15/2025</a:t>
            </a:fld>
            <a:endParaRPr lang="en-US" dirty="0"/>
          </a:p>
        </p:txBody>
      </p:sp>
    </p:spTree>
    <p:extLst>
      <p:ext uri="{BB962C8B-B14F-4D97-AF65-F5344CB8AC3E}">
        <p14:creationId xmlns:p14="http://schemas.microsoft.com/office/powerpoint/2010/main" val="2199106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8/15/2025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158433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6835" y="927653"/>
            <a:ext cx="8992926" cy="4085328"/>
          </a:xfrm>
        </p:spPr>
        <p:txBody>
          <a:bodyPr>
            <a:normAutofit fontScale="92500"/>
          </a:bodyPr>
          <a:lstStyle/>
          <a:p>
            <a:pPr algn="ctr"/>
            <a:r>
              <a:rPr lang="en-US" sz="5200" b="1" dirty="0">
                <a:solidFill>
                  <a:srgbClr val="0000FF"/>
                </a:solidFill>
                <a:latin typeface="Times New Roman" panose="02020603050405020304" pitchFamily="18" charset="0"/>
                <a:cs typeface="Times New Roman" panose="02020603050405020304" pitchFamily="18" charset="0"/>
              </a:rPr>
              <a:t>HƯỚNG DẪN</a:t>
            </a:r>
          </a:p>
          <a:p>
            <a:pPr algn="ctr"/>
            <a:endParaRPr lang="en-US" sz="3100" b="1" dirty="0">
              <a:solidFill>
                <a:srgbClr val="0000FF"/>
              </a:solidFill>
              <a:latin typeface="Times New Roman" panose="02020603050405020304" pitchFamily="18" charset="0"/>
              <a:cs typeface="Times New Roman" panose="02020603050405020304" pitchFamily="18" charset="0"/>
            </a:endParaRPr>
          </a:p>
          <a:p>
            <a:pPr algn="ctr"/>
            <a:r>
              <a:rPr lang="en-US" sz="3100" b="1" dirty="0">
                <a:solidFill>
                  <a:srgbClr val="0000FF"/>
                </a:solidFill>
                <a:latin typeface="Times New Roman" panose="02020603050405020304" pitchFamily="18" charset="0"/>
                <a:cs typeface="Times New Roman" panose="02020603050405020304" pitchFamily="18" charset="0"/>
              </a:rPr>
              <a:t>CHUẨN NGHÈO ĐA CHIỀU GIAI ĐOẠN 2022-2025</a:t>
            </a:r>
          </a:p>
          <a:p>
            <a:pPr algn="ctr"/>
            <a:r>
              <a:rPr lang="en-US" sz="3100" b="1" dirty="0">
                <a:solidFill>
                  <a:srgbClr val="0000FF"/>
                </a:solidFill>
                <a:latin typeface="Times New Roman" panose="02020603050405020304" pitchFamily="18" charset="0"/>
                <a:cs typeface="Times New Roman" panose="02020603050405020304" pitchFamily="18" charset="0"/>
              </a:rPr>
              <a:t>QUY TRÌNH, PHƯƠNG PHÁP RÀ SOÁT</a:t>
            </a:r>
            <a:endParaRPr lang="en-US" sz="2400" b="1" dirty="0">
              <a:solidFill>
                <a:srgbClr val="00B0F0"/>
              </a:solidFill>
              <a:latin typeface="Times New Roman" panose="02020603050405020304" pitchFamily="18" charset="0"/>
              <a:cs typeface="Times New Roman" panose="02020603050405020304" pitchFamily="18" charset="0"/>
            </a:endParaRPr>
          </a:p>
          <a:p>
            <a:pPr algn="ctr"/>
            <a:endParaRPr lang="en-US" sz="2400" b="1" dirty="0">
              <a:solidFill>
                <a:srgbClr val="00B0F0"/>
              </a:solidFill>
              <a:latin typeface="Times New Roman" panose="02020603050405020304" pitchFamily="18" charset="0"/>
              <a:cs typeface="Times New Roman" panose="02020603050405020304" pitchFamily="18" charset="0"/>
            </a:endParaRPr>
          </a:p>
          <a:p>
            <a:pPr algn="ctr"/>
            <a:endParaRPr lang="en-US" sz="2400" b="1" dirty="0">
              <a:solidFill>
                <a:srgbClr val="00B0F0"/>
              </a:solidFill>
              <a:latin typeface="Times New Roman" panose="02020603050405020304" pitchFamily="18" charset="0"/>
              <a:cs typeface="Times New Roman" panose="02020603050405020304" pitchFamily="18" charset="0"/>
            </a:endParaRPr>
          </a:p>
          <a:p>
            <a:pPr algn="ctr"/>
            <a:r>
              <a:rPr lang="en-US" sz="2600" b="1" dirty="0">
                <a:solidFill>
                  <a:srgbClr val="0070C0"/>
                </a:solidFill>
                <a:latin typeface="Segoe UI Black" panose="020B0A02040204020203" pitchFamily="34" charset="0"/>
                <a:ea typeface="Segoe UI Black" panose="020B0A02040204020203" pitchFamily="34" charset="0"/>
                <a:cs typeface="Times New Roman" panose="02020603050405020304" pitchFamily="18" charset="0"/>
              </a:rPr>
              <a:t>VĂN PHÒNG QUỐC GIA VỀ GIẢM NGHÈO @2025</a:t>
            </a:r>
            <a:endParaRPr lang="vi-VN" sz="2600" b="1" dirty="0">
              <a:solidFill>
                <a:srgbClr val="0070C0"/>
              </a:solidFill>
              <a:latin typeface="Segoe UI Black" panose="020B0A02040204020203" pitchFamily="34" charset="0"/>
              <a:ea typeface="Segoe UI Black" panose="020B0A02040204020203" pitchFamily="34" charset="0"/>
              <a:cs typeface="Times New Roman" panose="02020603050405020304" pitchFamily="18" charset="0"/>
            </a:endParaRPr>
          </a:p>
        </p:txBody>
      </p:sp>
    </p:spTree>
    <p:extLst>
      <p:ext uri="{BB962C8B-B14F-4D97-AF65-F5344CB8AC3E}">
        <p14:creationId xmlns:p14="http://schemas.microsoft.com/office/powerpoint/2010/main" val="1550090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694D3F6B-58C4-F76F-EB7B-E6C0363F666C}"/>
              </a:ext>
            </a:extLst>
          </p:cNvPr>
          <p:cNvSpPr>
            <a:spLocks noChangeArrowheads="1"/>
          </p:cNvSpPr>
          <p:nvPr/>
        </p:nvSpPr>
        <p:spPr bwMode="auto">
          <a:xfrm>
            <a:off x="1676400" y="2819400"/>
            <a:ext cx="3810000" cy="167798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sz="2000"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r>
              <a:rPr lang="en-US" sz="2000" dirty="0">
                <a:solidFill>
                  <a:srgbClr val="7030A0"/>
                </a:solidFill>
                <a:latin typeface="Times New Roman" panose="02020603050405020304" pitchFamily="18" charset="0"/>
                <a:cs typeface="Times New Roman" panose="02020603050405020304" pitchFamily="18" charset="0"/>
              </a:rPr>
              <a:t>KHU VỰC THÀNH THỊ </a:t>
            </a:r>
          </a:p>
          <a:p>
            <a:pPr algn="just">
              <a:lnSpc>
                <a:spcPct val="130000"/>
              </a:lnSpc>
              <a:defRPr/>
            </a:pPr>
            <a:r>
              <a:rPr lang="en-US" sz="2000" dirty="0">
                <a:solidFill>
                  <a:schemeClr val="tx1"/>
                </a:solidFill>
                <a:latin typeface="Times New Roman" panose="02020603050405020304" pitchFamily="18" charset="0"/>
                <a:cs typeface="Times New Roman" panose="02020603050405020304" pitchFamily="18" charset="0"/>
              </a:rPr>
              <a:t>Thu </a:t>
            </a:r>
            <a:r>
              <a:rPr lang="en-US" sz="2000" dirty="0" err="1">
                <a:solidFill>
                  <a:schemeClr val="tx1"/>
                </a:solidFill>
                <a:latin typeface="Times New Roman" panose="02020603050405020304" pitchFamily="18" charset="0"/>
                <a:cs typeface="Times New Roman" panose="02020603050405020304" pitchFamily="18" charset="0"/>
              </a:rPr>
              <a:t>nhập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bình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quân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 2.000.000đ</a:t>
            </a:r>
          </a:p>
          <a:p>
            <a:pPr algn="ctr">
              <a:lnSpc>
                <a:spcPct val="130000"/>
              </a:lnSpc>
              <a:buFontTx/>
              <a:buChar char="-"/>
              <a:defRPr/>
            </a:pPr>
            <a:endParaRPr lang="en-US" sz="2000"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27651" name="AutoShape 8">
            <a:extLst>
              <a:ext uri="{FF2B5EF4-FFF2-40B4-BE49-F238E27FC236}">
                <a16:creationId xmlns:a16="http://schemas.microsoft.com/office/drawing/2014/main" id="{C4CC7AF0-8FDF-387A-2F8E-C68D0F73D3AE}"/>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AutoShape 5">
            <a:extLst>
              <a:ext uri="{FF2B5EF4-FFF2-40B4-BE49-F238E27FC236}">
                <a16:creationId xmlns:a16="http://schemas.microsoft.com/office/drawing/2014/main" id="{064594AD-3F21-810C-8B22-3870557A9F81}"/>
              </a:ext>
            </a:extLst>
          </p:cNvPr>
          <p:cNvSpPr>
            <a:spLocks noChangeArrowheads="1"/>
          </p:cNvSpPr>
          <p:nvPr/>
        </p:nvSpPr>
        <p:spPr bwMode="auto">
          <a:xfrm>
            <a:off x="6629400" y="2743200"/>
            <a:ext cx="3810000" cy="175418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en-US" sz="2000" dirty="0">
                <a:solidFill>
                  <a:srgbClr val="7030A0"/>
                </a:solidFill>
                <a:latin typeface="Times New Roman" panose="02020603050405020304" pitchFamily="18" charset="0"/>
                <a:cs typeface="Times New Roman" panose="02020603050405020304" pitchFamily="18" charset="0"/>
              </a:rPr>
              <a:t>KHU VỰC NÔNG THÔN</a:t>
            </a:r>
          </a:p>
          <a:p>
            <a:pPr algn="just">
              <a:lnSpc>
                <a:spcPct val="130000"/>
              </a:lnSpc>
              <a:defRPr/>
            </a:pPr>
            <a:r>
              <a:rPr lang="en-US" sz="2000" dirty="0">
                <a:solidFill>
                  <a:schemeClr val="tx1"/>
                </a:solidFill>
                <a:latin typeface="Times New Roman" panose="02020603050405020304" pitchFamily="18" charset="0"/>
                <a:cs typeface="Times New Roman" panose="02020603050405020304" pitchFamily="18" charset="0"/>
              </a:rPr>
              <a:t>Thu </a:t>
            </a:r>
            <a:r>
              <a:rPr lang="en-US" sz="2000" dirty="0" err="1">
                <a:solidFill>
                  <a:schemeClr val="tx1"/>
                </a:solidFill>
                <a:latin typeface="Times New Roman" panose="02020603050405020304" pitchFamily="18" charset="0"/>
                <a:cs typeface="Times New Roman" panose="02020603050405020304" pitchFamily="18" charset="0"/>
              </a:rPr>
              <a:t>nhập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bình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quân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 1.500.000đ</a:t>
            </a:r>
          </a:p>
          <a:p>
            <a:pPr algn="ctr">
              <a:lnSpc>
                <a:spcPct val="130000"/>
              </a:lnSpc>
              <a:defRPr/>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20" name="Oval 19">
            <a:extLst>
              <a:ext uri="{FF2B5EF4-FFF2-40B4-BE49-F238E27FC236}">
                <a16:creationId xmlns:a16="http://schemas.microsoft.com/office/drawing/2014/main" id="{1A0E8A0B-D6F0-818E-05A7-836CA1420E41}"/>
              </a:ext>
            </a:extLst>
          </p:cNvPr>
          <p:cNvSpPr/>
          <p:nvPr/>
        </p:nvSpPr>
        <p:spPr>
          <a:xfrm>
            <a:off x="4572000" y="1371600"/>
            <a:ext cx="2971800" cy="1244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2400" dirty="0">
                <a:latin typeface="Times New Roman" panose="02020603050405020304" pitchFamily="18" charset="0"/>
                <a:cs typeface="Times New Roman" panose="02020603050405020304" pitchFamily="18" charset="0"/>
              </a:rPr>
              <a:t>HỘ NGHÈO</a:t>
            </a:r>
            <a:endParaRPr lang="vi-VN" sz="2400" dirty="0">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36B363FD-F08B-171A-2322-E95D409546E2}"/>
              </a:ext>
            </a:extLst>
          </p:cNvPr>
          <p:cNvSpPr/>
          <p:nvPr/>
        </p:nvSpPr>
        <p:spPr>
          <a:xfrm>
            <a:off x="4013200" y="5181600"/>
            <a:ext cx="4356100" cy="1371600"/>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chor="ctr"/>
          <a:lstStyle/>
          <a:p>
            <a:pPr algn="ctr">
              <a:lnSpc>
                <a:spcPct val="130000"/>
              </a:lnSpc>
              <a:defRPr/>
            </a:pPr>
            <a:r>
              <a:rPr lang="en-US" sz="2000" dirty="0" err="1">
                <a:solidFill>
                  <a:schemeClr val="tx1"/>
                </a:solidFill>
                <a:latin typeface="Times New Roman" panose="02020603050405020304" pitchFamily="18" charset="0"/>
                <a:cs typeface="Times New Roman" panose="02020603050405020304" pitchFamily="18" charset="0"/>
              </a:rPr>
              <a:t>và</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thiếu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hụt</a:t>
            </a:r>
            <a:r>
              <a:rPr lang="en-US" sz="2000" dirty="0">
                <a:solidFill>
                  <a:srgbClr val="FF0000"/>
                </a:solidFill>
                <a:latin typeface="Times New Roman" panose="02020603050405020304" pitchFamily="18" charset="0"/>
                <a:cs typeface="Times New Roman" panose="02020603050405020304" pitchFamily="18" charset="0"/>
              </a:rPr>
              <a:t> TỪ</a:t>
            </a:r>
            <a:r>
              <a:rPr lang="en-US" sz="2000" dirty="0">
                <a:solidFill>
                  <a:schemeClr val="tx1"/>
                </a:solidFill>
                <a:latin typeface="Times New Roman" panose="02020603050405020304" pitchFamily="18" charset="0"/>
                <a:cs typeface="Times New Roman" panose="02020603050405020304" pitchFamily="18" charset="0"/>
              </a:rPr>
              <a:t> 03 </a:t>
            </a:r>
            <a:r>
              <a:rPr lang="en-US" sz="2000" dirty="0" err="1">
                <a:solidFill>
                  <a:schemeClr val="tx1"/>
                </a:solidFill>
                <a:latin typeface="Times New Roman" panose="02020603050405020304" pitchFamily="18" charset="0"/>
                <a:cs typeface="Times New Roman" panose="02020603050405020304" pitchFamily="18" charset="0"/>
              </a:rPr>
              <a:t>chỉ</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số</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lường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mức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thiếu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hụt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dịch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vụ</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xã</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hội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cơ</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bản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TRỞ LÊN</a:t>
            </a:r>
          </a:p>
        </p:txBody>
      </p:sp>
      <p:cxnSp>
        <p:nvCxnSpPr>
          <p:cNvPr id="7" name="Straight Arrow Connector 6">
            <a:extLst>
              <a:ext uri="{FF2B5EF4-FFF2-40B4-BE49-F238E27FC236}">
                <a16:creationId xmlns:a16="http://schemas.microsoft.com/office/drawing/2014/main" id="{2D46470D-AA27-B325-DB4D-16A6D22C659B}"/>
              </a:ext>
            </a:extLst>
          </p:cNvPr>
          <p:cNvCxnSpPr>
            <a:cxnSpLocks/>
            <a:stCxn id="69637" idx="2"/>
            <a:endCxn id="5" idx="0"/>
          </p:cNvCxnSpPr>
          <p:nvPr/>
        </p:nvCxnSpPr>
        <p:spPr>
          <a:xfrm>
            <a:off x="3581400" y="4497388"/>
            <a:ext cx="2609850" cy="684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FABAAAAF-CBD6-0D8A-93FA-01AFEB8EEF5B}"/>
              </a:ext>
            </a:extLst>
          </p:cNvPr>
          <p:cNvCxnSpPr>
            <a:cxnSpLocks/>
            <a:stCxn id="2" idx="2"/>
            <a:endCxn id="5" idx="0"/>
          </p:cNvCxnSpPr>
          <p:nvPr/>
        </p:nvCxnSpPr>
        <p:spPr>
          <a:xfrm flipH="1">
            <a:off x="6191250" y="4497388"/>
            <a:ext cx="2343150" cy="684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Title 1">
            <a:extLst>
              <a:ext uri="{FF2B5EF4-FFF2-40B4-BE49-F238E27FC236}">
                <a16:creationId xmlns:a16="http://schemas.microsoft.com/office/drawing/2014/main" id="{58B09D2E-973D-4F41-9411-4F43D3A960FE}"/>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5">
            <a:extLst>
              <a:ext uri="{FF2B5EF4-FFF2-40B4-BE49-F238E27FC236}">
                <a16:creationId xmlns:a16="http://schemas.microsoft.com/office/drawing/2014/main" id="{2CEA517B-2164-7D9E-62CC-B07BB78E2688}"/>
              </a:ext>
            </a:extLst>
          </p:cNvPr>
          <p:cNvSpPr>
            <a:spLocks noChangeArrowheads="1"/>
          </p:cNvSpPr>
          <p:nvPr/>
        </p:nvSpPr>
        <p:spPr bwMode="auto">
          <a:xfrm>
            <a:off x="1676400" y="2819400"/>
            <a:ext cx="3810000" cy="167798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sz="2000"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r>
              <a:rPr lang="en-US" sz="2000" dirty="0">
                <a:solidFill>
                  <a:srgbClr val="7030A0"/>
                </a:solidFill>
                <a:latin typeface="Times New Roman" panose="02020603050405020304" pitchFamily="18" charset="0"/>
                <a:cs typeface="Times New Roman" panose="02020603050405020304" pitchFamily="18" charset="0"/>
              </a:rPr>
              <a:t>KHU VỰC THÀNH THỊ </a:t>
            </a:r>
          </a:p>
          <a:p>
            <a:pPr algn="just">
              <a:lnSpc>
                <a:spcPct val="130000"/>
              </a:lnSpc>
              <a:defRPr/>
            </a:pPr>
            <a:r>
              <a:rPr lang="en-US" sz="2000" dirty="0">
                <a:solidFill>
                  <a:schemeClr val="tx1"/>
                </a:solidFill>
                <a:latin typeface="Times New Roman" panose="02020603050405020304" pitchFamily="18" charset="0"/>
                <a:cs typeface="Times New Roman" panose="02020603050405020304" pitchFamily="18" charset="0"/>
              </a:rPr>
              <a:t>Thu </a:t>
            </a:r>
            <a:r>
              <a:rPr lang="en-US" sz="2000" dirty="0" err="1">
                <a:solidFill>
                  <a:schemeClr val="tx1"/>
                </a:solidFill>
                <a:latin typeface="Times New Roman" panose="02020603050405020304" pitchFamily="18" charset="0"/>
                <a:cs typeface="Times New Roman" panose="02020603050405020304" pitchFamily="18" charset="0"/>
              </a:rPr>
              <a:t>nhập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bình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quân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 2.000.000đ</a:t>
            </a:r>
          </a:p>
          <a:p>
            <a:pPr algn="ctr">
              <a:lnSpc>
                <a:spcPct val="130000"/>
              </a:lnSpc>
              <a:buFontTx/>
              <a:buChar char="-"/>
              <a:defRPr/>
            </a:pPr>
            <a:endParaRPr lang="en-US" sz="2000"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12" name="AutoShape 5">
            <a:extLst>
              <a:ext uri="{FF2B5EF4-FFF2-40B4-BE49-F238E27FC236}">
                <a16:creationId xmlns:a16="http://schemas.microsoft.com/office/drawing/2014/main" id="{441CF562-E8B1-CF57-9471-1AF2D773F3CA}"/>
              </a:ext>
            </a:extLst>
          </p:cNvPr>
          <p:cNvSpPr>
            <a:spLocks noChangeArrowheads="1"/>
          </p:cNvSpPr>
          <p:nvPr/>
        </p:nvSpPr>
        <p:spPr bwMode="auto">
          <a:xfrm>
            <a:off x="6629400" y="2743200"/>
            <a:ext cx="3810000" cy="175418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en-US" sz="2000" dirty="0">
                <a:solidFill>
                  <a:srgbClr val="7030A0"/>
                </a:solidFill>
                <a:latin typeface="Times New Roman" panose="02020603050405020304" pitchFamily="18" charset="0"/>
                <a:cs typeface="Times New Roman" panose="02020603050405020304" pitchFamily="18" charset="0"/>
              </a:rPr>
              <a:t>KHU VỰC NÔNG THÔN</a:t>
            </a:r>
          </a:p>
          <a:p>
            <a:pPr algn="just">
              <a:lnSpc>
                <a:spcPct val="130000"/>
              </a:lnSpc>
              <a:defRPr/>
            </a:pPr>
            <a:r>
              <a:rPr lang="en-US" sz="2000" dirty="0">
                <a:solidFill>
                  <a:schemeClr val="tx1"/>
                </a:solidFill>
                <a:latin typeface="Times New Roman" panose="02020603050405020304" pitchFamily="18" charset="0"/>
                <a:cs typeface="Times New Roman" panose="02020603050405020304" pitchFamily="18" charset="0"/>
              </a:rPr>
              <a:t>Thu </a:t>
            </a:r>
            <a:r>
              <a:rPr lang="en-US" sz="2000" dirty="0" err="1">
                <a:solidFill>
                  <a:schemeClr val="tx1"/>
                </a:solidFill>
                <a:latin typeface="Times New Roman" panose="02020603050405020304" pitchFamily="18" charset="0"/>
                <a:cs typeface="Times New Roman" panose="02020603050405020304" pitchFamily="18" charset="0"/>
              </a:rPr>
              <a:t>nhập</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bình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quân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solidFill>
                  <a:srgbClr val="FF0000"/>
                </a:solidFill>
                <a:latin typeface="Times New Roman" panose="02020603050405020304" pitchFamily="18" charset="0"/>
                <a:cs typeface="Times New Roman" panose="02020603050405020304" pitchFamily="18" charset="0"/>
              </a:rPr>
              <a:t>≤ 1.500.000đ</a:t>
            </a:r>
          </a:p>
          <a:p>
            <a:pPr algn="ctr">
              <a:lnSpc>
                <a:spcPct val="130000"/>
              </a:lnSpc>
              <a:defRPr/>
            </a:pPr>
            <a:endParaRPr lang="en-US" sz="2000" dirty="0">
              <a:solidFill>
                <a:srgbClr val="7030A0"/>
              </a:solidFill>
              <a:latin typeface="Times New Roman" panose="02020603050405020304" pitchFamily="18" charset="0"/>
              <a:cs typeface="Times New Roman" panose="02020603050405020304" pitchFamily="18" charset="0"/>
            </a:endParaRPr>
          </a:p>
        </p:txBody>
      </p:sp>
      <p:sp>
        <p:nvSpPr>
          <p:cNvPr id="13" name="Oval 12">
            <a:extLst>
              <a:ext uri="{FF2B5EF4-FFF2-40B4-BE49-F238E27FC236}">
                <a16:creationId xmlns:a16="http://schemas.microsoft.com/office/drawing/2014/main" id="{609FA1F9-407B-0F0B-5029-706ED7425853}"/>
              </a:ext>
            </a:extLst>
          </p:cNvPr>
          <p:cNvSpPr/>
          <p:nvPr/>
        </p:nvSpPr>
        <p:spPr>
          <a:xfrm>
            <a:off x="4419600" y="1320006"/>
            <a:ext cx="3810000" cy="12446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2400" dirty="0">
                <a:latin typeface="Times New Roman" panose="02020603050405020304" pitchFamily="18" charset="0"/>
                <a:cs typeface="Times New Roman" panose="02020603050405020304" pitchFamily="18" charset="0"/>
              </a:rPr>
              <a:t>HỘ CẬN NGHÈO</a:t>
            </a:r>
            <a:endParaRPr lang="vi-VN" sz="2400" dirty="0">
              <a:latin typeface="Times New Roman" panose="02020603050405020304" pitchFamily="18" charset="0"/>
              <a:cs typeface="Times New Roman" panose="02020603050405020304" pitchFamily="18" charset="0"/>
            </a:endParaRPr>
          </a:p>
        </p:txBody>
      </p:sp>
      <p:sp>
        <p:nvSpPr>
          <p:cNvPr id="14" name="Rectangle: Rounded Corners 13">
            <a:extLst>
              <a:ext uri="{FF2B5EF4-FFF2-40B4-BE49-F238E27FC236}">
                <a16:creationId xmlns:a16="http://schemas.microsoft.com/office/drawing/2014/main" id="{D9E92CD9-79C2-FBB8-EBCC-7A8BEEA10AEC}"/>
              </a:ext>
            </a:extLst>
          </p:cNvPr>
          <p:cNvSpPr/>
          <p:nvPr/>
        </p:nvSpPr>
        <p:spPr>
          <a:xfrm>
            <a:off x="4419600" y="5181600"/>
            <a:ext cx="4292600" cy="1244600"/>
          </a:xfrm>
          <a:prstGeom prst="roundRect">
            <a:avLst/>
          </a:prstGeom>
          <a:solidFill>
            <a:schemeClr val="accent6">
              <a:lumMod val="60000"/>
              <a:lumOff val="40000"/>
            </a:schemeClr>
          </a:solidFill>
        </p:spPr>
        <p:style>
          <a:lnRef idx="2">
            <a:schemeClr val="accent6"/>
          </a:lnRef>
          <a:fillRef idx="1">
            <a:schemeClr val="lt1"/>
          </a:fillRef>
          <a:effectRef idx="0">
            <a:schemeClr val="accent6"/>
          </a:effectRef>
          <a:fontRef idx="minor">
            <a:schemeClr val="dk1"/>
          </a:fontRef>
        </p:style>
        <p:txBody>
          <a:bodyPr anchor="ctr"/>
          <a:lstStyle/>
          <a:p>
            <a:pPr algn="ctr">
              <a:lnSpc>
                <a:spcPct val="130000"/>
              </a:lnSpc>
              <a:defRPr/>
            </a:pPr>
            <a:r>
              <a:rPr lang="en-US" sz="2000" dirty="0" err="1">
                <a:solidFill>
                  <a:schemeClr val="tx1"/>
                </a:solidFill>
                <a:latin typeface="Times New Roman" panose="02020603050405020304" pitchFamily="18" charset="0"/>
                <a:cs typeface="Times New Roman" panose="02020603050405020304" pitchFamily="18" charset="0"/>
              </a:rPr>
              <a:t>và</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thiếu</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hụt</a:t>
            </a:r>
            <a:r>
              <a:rPr lang="en-US" sz="2000" dirty="0">
                <a:solidFill>
                  <a:srgbClr val="FF0000"/>
                </a:solidFill>
                <a:latin typeface="Times New Roman" panose="02020603050405020304" pitchFamily="18" charset="0"/>
                <a:cs typeface="Times New Roman" panose="02020603050405020304" pitchFamily="18" charset="0"/>
              </a:rPr>
              <a:t> DƯỚI</a:t>
            </a:r>
            <a:r>
              <a:rPr lang="en-US" sz="2000" dirty="0">
                <a:solidFill>
                  <a:schemeClr val="tx1"/>
                </a:solidFill>
                <a:latin typeface="Times New Roman" panose="02020603050405020304" pitchFamily="18" charset="0"/>
                <a:cs typeface="Times New Roman" panose="02020603050405020304" pitchFamily="18" charset="0"/>
              </a:rPr>
              <a:t> 03 </a:t>
            </a:r>
            <a:r>
              <a:rPr lang="en-US" sz="2000" dirty="0" err="1">
                <a:solidFill>
                  <a:schemeClr val="tx1"/>
                </a:solidFill>
                <a:latin typeface="Times New Roman" panose="02020603050405020304" pitchFamily="18" charset="0"/>
                <a:cs typeface="Times New Roman" panose="02020603050405020304" pitchFamily="18" charset="0"/>
              </a:rPr>
              <a:t>chỉ</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số</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đo</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lường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mức</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thiếu</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hụt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dịch</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vụ</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xã</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hội</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cơ</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bản</a:t>
            </a:r>
            <a:endParaRPr lang="en-US" sz="2000" dirty="0">
              <a:solidFill>
                <a:schemeClr val="tx1"/>
              </a:solidFill>
              <a:latin typeface="Times New Roman" panose="02020603050405020304" pitchFamily="18" charset="0"/>
              <a:cs typeface="Times New Roman" panose="02020603050405020304" pitchFamily="18" charset="0"/>
            </a:endParaRPr>
          </a:p>
        </p:txBody>
      </p:sp>
      <p:cxnSp>
        <p:nvCxnSpPr>
          <p:cNvPr id="6" name="Straight Arrow Connector 5">
            <a:extLst>
              <a:ext uri="{FF2B5EF4-FFF2-40B4-BE49-F238E27FC236}">
                <a16:creationId xmlns:a16="http://schemas.microsoft.com/office/drawing/2014/main" id="{F6F8CBB4-FE48-F86E-E36B-AC9B3FAE6F37}"/>
              </a:ext>
            </a:extLst>
          </p:cNvPr>
          <p:cNvCxnSpPr>
            <a:cxnSpLocks/>
            <a:stCxn id="12" idx="2"/>
            <a:endCxn id="14" idx="0"/>
          </p:cNvCxnSpPr>
          <p:nvPr/>
        </p:nvCxnSpPr>
        <p:spPr>
          <a:xfrm flipH="1">
            <a:off x="6565900" y="4497388"/>
            <a:ext cx="1968500" cy="684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452A24E-F871-1579-9E42-7D80494A6543}"/>
              </a:ext>
            </a:extLst>
          </p:cNvPr>
          <p:cNvCxnSpPr>
            <a:cxnSpLocks/>
            <a:stCxn id="11" idx="2"/>
            <a:endCxn id="14" idx="0"/>
          </p:cNvCxnSpPr>
          <p:nvPr/>
        </p:nvCxnSpPr>
        <p:spPr>
          <a:xfrm>
            <a:off x="3581400" y="4497388"/>
            <a:ext cx="2984500" cy="6842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D1A02DCB-519E-4EB4-8874-47F53491457E}"/>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506E6D15-B9C6-74B4-510B-BF8E9D6C6E27}"/>
              </a:ext>
            </a:extLst>
          </p:cNvPr>
          <p:cNvSpPr>
            <a:spLocks noChangeArrowheads="1"/>
          </p:cNvSpPr>
          <p:nvPr/>
        </p:nvSpPr>
        <p:spPr bwMode="auto">
          <a:xfrm>
            <a:off x="1680267" y="2179450"/>
            <a:ext cx="3200400" cy="169959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dirty="0">
              <a:solidFill>
                <a:schemeClr val="tx1"/>
              </a:solidFill>
              <a:latin typeface="Arial" pitchFamily="34" charset="0"/>
              <a:cs typeface="Arial" pitchFamily="34" charset="0"/>
            </a:endParaRPr>
          </a:p>
          <a:p>
            <a:pPr algn="ctr">
              <a:lnSpc>
                <a:spcPct val="130000"/>
              </a:lnSpc>
              <a:defRPr/>
            </a:pPr>
            <a:r>
              <a:rPr lang="en-US" sz="2000" dirty="0" err="1">
                <a:solidFill>
                  <a:srgbClr val="FF0000"/>
                </a:solidFill>
                <a:latin typeface="Times New Roman" pitchFamily="18" charset="0"/>
                <a:cs typeface="Times New Roman" pitchFamily="18" charset="0"/>
              </a:rPr>
              <a:t>Khu</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vực</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thành</a:t>
            </a:r>
            <a:r>
              <a:rPr lang="en-US" sz="2000" dirty="0">
                <a:solidFill>
                  <a:srgbClr val="FF0000"/>
                </a:solidFill>
                <a:latin typeface="Times New Roman" pitchFamily="18" charset="0"/>
                <a:cs typeface="Times New Roman" pitchFamily="18" charset="0"/>
              </a:rPr>
              <a:t> </a:t>
            </a:r>
            <a:r>
              <a:rPr lang="en-US" sz="2000" dirty="0" err="1">
                <a:solidFill>
                  <a:srgbClr val="FF0000"/>
                </a:solidFill>
                <a:latin typeface="Times New Roman" pitchFamily="18" charset="0"/>
                <a:cs typeface="Times New Roman" pitchFamily="18" charset="0"/>
              </a:rPr>
              <a:t>thị</a:t>
            </a:r>
            <a:r>
              <a:rPr lang="en-US" sz="2000" dirty="0">
                <a:solidFill>
                  <a:srgbClr val="FF0000"/>
                </a:solidFill>
                <a:latin typeface="Times New Roman" pitchFamily="18" charset="0"/>
                <a:cs typeface="Times New Roman" pitchFamily="18" charset="0"/>
              </a:rPr>
              <a:t> </a:t>
            </a:r>
          </a:p>
          <a:p>
            <a:pPr algn="just">
              <a:lnSpc>
                <a:spcPct val="130000"/>
              </a:lnSpc>
              <a:defRPr/>
            </a:pPr>
            <a:r>
              <a:rPr lang="en-US" sz="2000" dirty="0">
                <a:solidFill>
                  <a:schemeClr val="tx1"/>
                </a:solidFill>
                <a:latin typeface="Times New Roman" pitchFamily="18" charset="0"/>
                <a:cs typeface="Times New Roman" pitchFamily="18" charset="0"/>
              </a:rPr>
              <a:t>Thu </a:t>
            </a:r>
            <a:r>
              <a:rPr lang="en-US" sz="2000" dirty="0" err="1">
                <a:solidFill>
                  <a:schemeClr val="tx1"/>
                </a:solidFill>
                <a:latin typeface="Times New Roman" pitchFamily="18" charset="0"/>
                <a:cs typeface="Times New Roman" pitchFamily="18" charset="0"/>
              </a:rPr>
              <a:t>nhập</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bình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quân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trên</a:t>
            </a:r>
            <a:r>
              <a:rPr lang="en-US" sz="2000" dirty="0">
                <a:solidFill>
                  <a:schemeClr val="tx1"/>
                </a:solidFill>
                <a:latin typeface="Times New Roman" pitchFamily="18" charset="0"/>
                <a:cs typeface="Times New Roman" pitchFamily="18" charset="0"/>
              </a:rPr>
              <a:t> </a:t>
            </a:r>
          </a:p>
          <a:p>
            <a:pPr algn="just">
              <a:lnSpc>
                <a:spcPct val="130000"/>
              </a:lnSpc>
              <a:defRPr/>
            </a:pPr>
            <a:r>
              <a:rPr lang="en-US" sz="2000" dirty="0">
                <a:solidFill>
                  <a:schemeClr val="tx1"/>
                </a:solidFill>
                <a:latin typeface="Times New Roman" pitchFamily="18" charset="0"/>
                <a:cs typeface="Times New Roman" pitchFamily="18" charset="0"/>
              </a:rPr>
              <a:t>2.000.000đ </a:t>
            </a:r>
            <a:r>
              <a:rPr lang="en-US" sz="2000" dirty="0" err="1">
                <a:solidFill>
                  <a:schemeClr val="tx1"/>
                </a:solidFill>
                <a:latin typeface="Times New Roman" pitchFamily="18" charset="0"/>
                <a:cs typeface="Times New Roman" pitchFamily="18" charset="0"/>
              </a:rPr>
              <a:t>đến</a:t>
            </a:r>
            <a:r>
              <a:rPr lang="en-US" sz="2000" dirty="0">
                <a:solidFill>
                  <a:schemeClr val="tx1"/>
                </a:solidFill>
                <a:latin typeface="Times New Roman" pitchFamily="18" charset="0"/>
                <a:cs typeface="Times New Roman" pitchFamily="18" charset="0"/>
              </a:rPr>
              <a:t> 3.000.000đ</a:t>
            </a:r>
          </a:p>
          <a:p>
            <a:pPr algn="ctr">
              <a:lnSpc>
                <a:spcPct val="130000"/>
              </a:lnSpc>
              <a:buFontTx/>
              <a:buChar char="-"/>
              <a:defRPr/>
            </a:pPr>
            <a:endParaRPr lang="en-US" dirty="0">
              <a:solidFill>
                <a:schemeClr val="tx1"/>
              </a:solidFill>
              <a:latin typeface="Arial" pitchFamily="34" charset="0"/>
              <a:cs typeface="Arial" pitchFamily="34" charset="0"/>
            </a:endParaRPr>
          </a:p>
          <a:p>
            <a:pPr algn="ctr">
              <a:lnSpc>
                <a:spcPct val="130000"/>
              </a:lnSpc>
              <a:defRPr/>
            </a:pPr>
            <a:endParaRPr lang="en-US" dirty="0">
              <a:solidFill>
                <a:schemeClr val="tx1"/>
              </a:solidFill>
              <a:latin typeface="Arial" pitchFamily="34" charset="0"/>
              <a:cs typeface="Arial" pitchFamily="34" charset="0"/>
            </a:endParaRPr>
          </a:p>
        </p:txBody>
      </p:sp>
      <p:sp>
        <p:nvSpPr>
          <p:cNvPr id="29699" name="AutoShape 8">
            <a:extLst>
              <a:ext uri="{FF2B5EF4-FFF2-40B4-BE49-F238E27FC236}">
                <a16:creationId xmlns:a16="http://schemas.microsoft.com/office/drawing/2014/main" id="{D0D65EA8-B6BB-D6FF-A594-9173F19CA0AD}"/>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 name="Oval 19">
            <a:extLst>
              <a:ext uri="{FF2B5EF4-FFF2-40B4-BE49-F238E27FC236}">
                <a16:creationId xmlns:a16="http://schemas.microsoft.com/office/drawing/2014/main" id="{F36E094D-4721-526C-1167-CAC53A590A39}"/>
              </a:ext>
            </a:extLst>
          </p:cNvPr>
          <p:cNvSpPr/>
          <p:nvPr/>
        </p:nvSpPr>
        <p:spPr>
          <a:xfrm>
            <a:off x="3089967" y="708991"/>
            <a:ext cx="3581400" cy="1295400"/>
          </a:xfrm>
          <a:prstGeom prst="ellipse">
            <a:avLst/>
          </a:prstGeom>
          <a:solidFill>
            <a:srgbClr val="FFC000"/>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000">
                <a:latin typeface="Times New Roman" panose="02020603050405020304" pitchFamily="18" charset="0"/>
                <a:cs typeface="Times New Roman" panose="02020603050405020304" pitchFamily="18" charset="0"/>
              </a:rPr>
              <a:t>HỘ </a:t>
            </a:r>
            <a:r>
              <a:rPr lang="en-US" sz="2000" dirty="0">
                <a:latin typeface="Times New Roman" panose="02020603050405020304" pitchFamily="18" charset="0"/>
                <a:cs typeface="Times New Roman" panose="02020603050405020304" pitchFamily="18" charset="0"/>
              </a:rPr>
              <a:t>CÓ MỨC SỐNG TRUNG BÌNH</a:t>
            </a:r>
            <a:endParaRPr lang="vi-VN" sz="2000" dirty="0">
              <a:latin typeface="Times New Roman" panose="02020603050405020304" pitchFamily="18" charset="0"/>
              <a:cs typeface="Times New Roman" panose="02020603050405020304" pitchFamily="18" charset="0"/>
            </a:endParaRPr>
          </a:p>
        </p:txBody>
      </p:sp>
      <p:sp>
        <p:nvSpPr>
          <p:cNvPr id="7" name="Rectangle: Folded Corner 6">
            <a:extLst>
              <a:ext uri="{FF2B5EF4-FFF2-40B4-BE49-F238E27FC236}">
                <a16:creationId xmlns:a16="http://schemas.microsoft.com/office/drawing/2014/main" id="{111F7179-260B-4292-8336-92DEDC9BC7A3}"/>
              </a:ext>
            </a:extLst>
          </p:cNvPr>
          <p:cNvSpPr/>
          <p:nvPr/>
        </p:nvSpPr>
        <p:spPr>
          <a:xfrm>
            <a:off x="424070" y="4497388"/>
            <a:ext cx="9250017" cy="1295400"/>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atin typeface="Segoe UI Black" panose="020B0A02040204020203" pitchFamily="34" charset="0"/>
                <a:ea typeface="Segoe UI Black" panose="020B0A02040204020203" pitchFamily="34" charset="0"/>
              </a:rPr>
              <a:t>Phương pháp xác định hộ có mức sống trung bình làm nông nghiệp, lâm nghiệp, ngư nghiệp và diêm nghiệp: thu nhập trực tiếp từ thu thập thông tin chi tiêu và các khoản thu nhập trong năm của hộ gia đình</a:t>
            </a:r>
          </a:p>
          <a:p>
            <a:pPr algn="ctr"/>
            <a:r>
              <a:rPr lang="en-US">
                <a:solidFill>
                  <a:srgbClr val="FF0000"/>
                </a:solidFill>
                <a:latin typeface="Segoe UI Black" panose="020B0A02040204020203" pitchFamily="34" charset="0"/>
                <a:ea typeface="Segoe UI Black" panose="020B0A02040204020203" pitchFamily="34" charset="0"/>
              </a:rPr>
              <a:t>(khác phương pháp xác định hộ nghèo, hộ cận nghèo)</a:t>
            </a:r>
          </a:p>
        </p:txBody>
      </p:sp>
      <p:sp>
        <p:nvSpPr>
          <p:cNvPr id="8" name="AutoShape 5">
            <a:extLst>
              <a:ext uri="{FF2B5EF4-FFF2-40B4-BE49-F238E27FC236}">
                <a16:creationId xmlns:a16="http://schemas.microsoft.com/office/drawing/2014/main" id="{F5D79318-9A30-4170-8ED5-5C080485FAD2}"/>
              </a:ext>
            </a:extLst>
          </p:cNvPr>
          <p:cNvSpPr>
            <a:spLocks noChangeArrowheads="1"/>
          </p:cNvSpPr>
          <p:nvPr/>
        </p:nvSpPr>
        <p:spPr bwMode="auto">
          <a:xfrm>
            <a:off x="5141843" y="2173597"/>
            <a:ext cx="3200400" cy="169959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dirty="0">
              <a:solidFill>
                <a:schemeClr val="tx1"/>
              </a:solidFill>
              <a:latin typeface="Arial" pitchFamily="34" charset="0"/>
              <a:cs typeface="Arial" pitchFamily="34" charset="0"/>
            </a:endParaRPr>
          </a:p>
          <a:p>
            <a:pPr algn="ctr">
              <a:lnSpc>
                <a:spcPct val="130000"/>
              </a:lnSpc>
              <a:defRPr/>
            </a:pPr>
            <a:r>
              <a:rPr lang="en-US" sz="2000" dirty="0" err="1">
                <a:solidFill>
                  <a:srgbClr val="FF0000"/>
                </a:solidFill>
                <a:latin typeface="Times New Roman" pitchFamily="18" charset="0"/>
                <a:cs typeface="Times New Roman" pitchFamily="18" charset="0"/>
              </a:rPr>
              <a:t>Khu</a:t>
            </a:r>
            <a:r>
              <a:rPr lang="en-US" sz="2000" dirty="0">
                <a:solidFill>
                  <a:srgbClr val="FF0000"/>
                </a:solidFill>
                <a:latin typeface="Times New Roman" pitchFamily="18" charset="0"/>
                <a:cs typeface="Times New Roman" pitchFamily="18" charset="0"/>
              </a:rPr>
              <a:t> </a:t>
            </a:r>
            <a:r>
              <a:rPr lang="en-US" sz="2000" err="1">
                <a:solidFill>
                  <a:srgbClr val="FF0000"/>
                </a:solidFill>
                <a:latin typeface="Times New Roman" pitchFamily="18" charset="0"/>
                <a:cs typeface="Times New Roman" pitchFamily="18" charset="0"/>
              </a:rPr>
              <a:t>vực</a:t>
            </a:r>
            <a:r>
              <a:rPr lang="en-US" sz="2000">
                <a:solidFill>
                  <a:srgbClr val="FF0000"/>
                </a:solidFill>
                <a:latin typeface="Times New Roman" pitchFamily="18" charset="0"/>
                <a:cs typeface="Times New Roman" pitchFamily="18" charset="0"/>
              </a:rPr>
              <a:t> nông thôn</a:t>
            </a:r>
            <a:endParaRPr lang="en-US" sz="2000" dirty="0">
              <a:solidFill>
                <a:srgbClr val="FF0000"/>
              </a:solidFill>
              <a:latin typeface="Times New Roman" pitchFamily="18" charset="0"/>
              <a:cs typeface="Times New Roman" pitchFamily="18" charset="0"/>
            </a:endParaRPr>
          </a:p>
          <a:p>
            <a:pPr algn="just">
              <a:lnSpc>
                <a:spcPct val="130000"/>
              </a:lnSpc>
              <a:defRPr/>
            </a:pPr>
            <a:r>
              <a:rPr lang="en-US" sz="2000" dirty="0">
                <a:solidFill>
                  <a:schemeClr val="tx1"/>
                </a:solidFill>
                <a:latin typeface="Times New Roman" pitchFamily="18" charset="0"/>
                <a:cs typeface="Times New Roman" pitchFamily="18" charset="0"/>
              </a:rPr>
              <a:t>Thu </a:t>
            </a:r>
            <a:r>
              <a:rPr lang="en-US" sz="2000" dirty="0" err="1">
                <a:solidFill>
                  <a:schemeClr val="tx1"/>
                </a:solidFill>
                <a:latin typeface="Times New Roman" pitchFamily="18" charset="0"/>
                <a:cs typeface="Times New Roman" pitchFamily="18" charset="0"/>
              </a:rPr>
              <a:t>nhập</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bình</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quân</a:t>
            </a:r>
            <a:r>
              <a:rPr lang="en-US" sz="2000" dirty="0">
                <a:solidFill>
                  <a:schemeClr val="tx1"/>
                </a:solidFill>
                <a:latin typeface="Times New Roman" pitchFamily="18" charset="0"/>
                <a:cs typeface="Times New Roman" pitchFamily="18" charset="0"/>
              </a:rPr>
              <a:t> </a:t>
            </a:r>
            <a:r>
              <a:rPr lang="en-US" sz="2000" dirty="0" err="1">
                <a:solidFill>
                  <a:schemeClr val="tx1"/>
                </a:solidFill>
                <a:latin typeface="Times New Roman" pitchFamily="18" charset="0"/>
                <a:cs typeface="Times New Roman" pitchFamily="18" charset="0"/>
              </a:rPr>
              <a:t>trên</a:t>
            </a:r>
            <a:r>
              <a:rPr lang="en-US" sz="2000" dirty="0">
                <a:solidFill>
                  <a:schemeClr val="tx1"/>
                </a:solidFill>
                <a:latin typeface="Times New Roman" pitchFamily="18" charset="0"/>
                <a:cs typeface="Times New Roman" pitchFamily="18" charset="0"/>
              </a:rPr>
              <a:t> </a:t>
            </a:r>
          </a:p>
          <a:p>
            <a:pPr algn="just">
              <a:lnSpc>
                <a:spcPct val="130000"/>
              </a:lnSpc>
              <a:defRPr/>
            </a:pPr>
            <a:r>
              <a:rPr lang="en-US" sz="2000">
                <a:solidFill>
                  <a:schemeClr val="tx1"/>
                </a:solidFill>
                <a:latin typeface="Times New Roman" pitchFamily="18" charset="0"/>
                <a:cs typeface="Times New Roman" pitchFamily="18" charset="0"/>
              </a:rPr>
              <a:t>1.500.000đ </a:t>
            </a:r>
            <a:r>
              <a:rPr lang="en-US" sz="2000" err="1">
                <a:solidFill>
                  <a:schemeClr val="tx1"/>
                </a:solidFill>
                <a:latin typeface="Times New Roman" pitchFamily="18" charset="0"/>
                <a:cs typeface="Times New Roman" pitchFamily="18" charset="0"/>
              </a:rPr>
              <a:t>đến</a:t>
            </a:r>
            <a:r>
              <a:rPr lang="en-US" sz="2000">
                <a:solidFill>
                  <a:schemeClr val="tx1"/>
                </a:solidFill>
                <a:latin typeface="Times New Roman" pitchFamily="18" charset="0"/>
                <a:cs typeface="Times New Roman" pitchFamily="18" charset="0"/>
              </a:rPr>
              <a:t> 2.250.000đ</a:t>
            </a:r>
            <a:endParaRPr lang="en-US" sz="2000" dirty="0">
              <a:solidFill>
                <a:schemeClr val="tx1"/>
              </a:solidFill>
              <a:latin typeface="Times New Roman" pitchFamily="18" charset="0"/>
              <a:cs typeface="Times New Roman" pitchFamily="18" charset="0"/>
            </a:endParaRPr>
          </a:p>
          <a:p>
            <a:pPr algn="ctr">
              <a:lnSpc>
                <a:spcPct val="130000"/>
              </a:lnSpc>
              <a:buFontTx/>
              <a:buChar char="-"/>
              <a:defRPr/>
            </a:pPr>
            <a:endParaRPr lang="en-US" dirty="0">
              <a:solidFill>
                <a:schemeClr val="tx1"/>
              </a:solidFill>
              <a:latin typeface="Arial" pitchFamily="34" charset="0"/>
              <a:cs typeface="Arial" pitchFamily="34" charset="0"/>
            </a:endParaRPr>
          </a:p>
          <a:p>
            <a:pPr algn="ctr">
              <a:lnSpc>
                <a:spcPct val="130000"/>
              </a:lnSpc>
              <a:defRPr/>
            </a:pPr>
            <a:endParaRPr lang="en-US" dirty="0">
              <a:solidFill>
                <a:schemeClr val="tx1"/>
              </a:solidFill>
              <a:latin typeface="Arial" pitchFamily="34" charset="0"/>
              <a:cs typeface="Arial" pitchFamily="34"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506E6D15-B9C6-74B4-510B-BF8E9D6C6E27}"/>
              </a:ext>
            </a:extLst>
          </p:cNvPr>
          <p:cNvSpPr>
            <a:spLocks noChangeArrowheads="1"/>
          </p:cNvSpPr>
          <p:nvPr/>
        </p:nvSpPr>
        <p:spPr bwMode="auto">
          <a:xfrm>
            <a:off x="1723335" y="3413282"/>
            <a:ext cx="3064567" cy="142376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dirty="0">
              <a:solidFill>
                <a:schemeClr val="tx1"/>
              </a:solidFill>
              <a:latin typeface="Arial" pitchFamily="34" charset="0"/>
              <a:cs typeface="Arial" pitchFamily="34" charset="0"/>
            </a:endParaRPr>
          </a:p>
          <a:p>
            <a:pPr algn="ctr">
              <a:lnSpc>
                <a:spcPct val="130000"/>
              </a:lnSpc>
              <a:defRPr/>
            </a:pPr>
            <a:r>
              <a:rPr lang="en-US" sz="2000" b="1" dirty="0" err="1">
                <a:solidFill>
                  <a:srgbClr val="FF0000"/>
                </a:solidFill>
                <a:latin typeface="Times New Roman" pitchFamily="18" charset="0"/>
                <a:cs typeface="Times New Roman" pitchFamily="18" charset="0"/>
              </a:rPr>
              <a:t>Khu</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vực</a:t>
            </a:r>
            <a:r>
              <a:rPr lang="en-US" sz="2000" b="1" dirty="0">
                <a:solidFill>
                  <a:srgbClr val="FF0000"/>
                </a:solidFill>
                <a:latin typeface="Times New Roman" pitchFamily="18" charset="0"/>
                <a:cs typeface="Times New Roman" pitchFamily="18" charset="0"/>
              </a:rPr>
              <a:t> </a:t>
            </a:r>
            <a:r>
              <a:rPr lang="en-US" sz="2000" b="1" dirty="0" err="1">
                <a:solidFill>
                  <a:srgbClr val="FF0000"/>
                </a:solidFill>
                <a:latin typeface="Times New Roman" pitchFamily="18" charset="0"/>
                <a:cs typeface="Times New Roman" pitchFamily="18" charset="0"/>
              </a:rPr>
              <a:t>thành</a:t>
            </a:r>
            <a:r>
              <a:rPr lang="en-US" sz="2000" b="1" dirty="0">
                <a:solidFill>
                  <a:srgbClr val="FF0000"/>
                </a:solidFill>
                <a:latin typeface="Times New Roman" pitchFamily="18" charset="0"/>
                <a:cs typeface="Times New Roman" pitchFamily="18" charset="0"/>
              </a:rPr>
              <a:t> </a:t>
            </a:r>
            <a:r>
              <a:rPr lang="en-US" sz="2000" b="1" err="1">
                <a:solidFill>
                  <a:srgbClr val="FF0000"/>
                </a:solidFill>
                <a:latin typeface="Times New Roman" pitchFamily="18" charset="0"/>
                <a:cs typeface="Times New Roman" pitchFamily="18" charset="0"/>
              </a:rPr>
              <a:t>thị</a:t>
            </a:r>
            <a:r>
              <a:rPr lang="en-US" sz="2000" b="1">
                <a:solidFill>
                  <a:srgbClr val="FF0000"/>
                </a:solidFill>
                <a:latin typeface="Times New Roman" pitchFamily="18" charset="0"/>
                <a:cs typeface="Times New Roman" pitchFamily="18" charset="0"/>
              </a:rPr>
              <a:t> </a:t>
            </a:r>
          </a:p>
          <a:p>
            <a:pPr algn="ctr">
              <a:lnSpc>
                <a:spcPct val="130000"/>
              </a:lnSpc>
              <a:defRPr/>
            </a:pPr>
            <a:r>
              <a:rPr lang="en-US" sz="2000" b="1">
                <a:solidFill>
                  <a:schemeClr val="tx1"/>
                </a:solidFill>
                <a:latin typeface="Times New Roman" pitchFamily="18" charset="0"/>
                <a:cs typeface="Times New Roman" pitchFamily="18" charset="0"/>
              </a:rPr>
              <a:t>TỪ 3.000.000 ĐỒNG </a:t>
            </a:r>
          </a:p>
          <a:p>
            <a:pPr algn="ctr">
              <a:lnSpc>
                <a:spcPct val="130000"/>
              </a:lnSpc>
              <a:defRPr/>
            </a:pPr>
            <a:r>
              <a:rPr lang="en-US" sz="2000" b="1">
                <a:solidFill>
                  <a:schemeClr val="tx1"/>
                </a:solidFill>
                <a:latin typeface="Times New Roman" pitchFamily="18" charset="0"/>
                <a:cs typeface="Times New Roman" pitchFamily="18" charset="0"/>
              </a:rPr>
              <a:t>TRỞ XUỐNG</a:t>
            </a:r>
            <a:endParaRPr lang="en-US" dirty="0">
              <a:solidFill>
                <a:schemeClr val="tx1"/>
              </a:solidFill>
              <a:latin typeface="Arial" pitchFamily="34" charset="0"/>
              <a:cs typeface="Arial" pitchFamily="34" charset="0"/>
            </a:endParaRPr>
          </a:p>
          <a:p>
            <a:pPr algn="ctr">
              <a:lnSpc>
                <a:spcPct val="130000"/>
              </a:lnSpc>
              <a:defRPr/>
            </a:pPr>
            <a:endParaRPr lang="en-US" dirty="0">
              <a:solidFill>
                <a:schemeClr val="tx1"/>
              </a:solidFill>
              <a:latin typeface="Arial" pitchFamily="34" charset="0"/>
              <a:cs typeface="Arial" pitchFamily="34" charset="0"/>
            </a:endParaRPr>
          </a:p>
        </p:txBody>
      </p:sp>
      <p:sp>
        <p:nvSpPr>
          <p:cNvPr id="29699" name="AutoShape 8">
            <a:extLst>
              <a:ext uri="{FF2B5EF4-FFF2-40B4-BE49-F238E27FC236}">
                <a16:creationId xmlns:a16="http://schemas.microsoft.com/office/drawing/2014/main" id="{D0D65EA8-B6BB-D6FF-A594-9173F19CA0AD}"/>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 name="Oval 19">
            <a:extLst>
              <a:ext uri="{FF2B5EF4-FFF2-40B4-BE49-F238E27FC236}">
                <a16:creationId xmlns:a16="http://schemas.microsoft.com/office/drawing/2014/main" id="{F36E094D-4721-526C-1167-CAC53A590A39}"/>
              </a:ext>
            </a:extLst>
          </p:cNvPr>
          <p:cNvSpPr/>
          <p:nvPr/>
        </p:nvSpPr>
        <p:spPr>
          <a:xfrm>
            <a:off x="3089965" y="549965"/>
            <a:ext cx="4125293" cy="1295400"/>
          </a:xfrm>
          <a:prstGeom prst="ellipse">
            <a:avLst/>
          </a:prstGeom>
          <a:solidFill>
            <a:srgbClr val="FFC000"/>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000" b="1">
                <a:latin typeface="Times New Roman" panose="02020603050405020304" pitchFamily="18" charset="0"/>
                <a:cs typeface="Times New Roman" panose="02020603050405020304" pitchFamily="18" charset="0"/>
              </a:rPr>
              <a:t>NGƯỜI LAO ĐỘNG CÓ THU NHẬP THẤP</a:t>
            </a:r>
            <a:endParaRPr lang="vi-VN" sz="2000" b="1" dirty="0">
              <a:latin typeface="Times New Roman" panose="02020603050405020304" pitchFamily="18" charset="0"/>
              <a:cs typeface="Times New Roman" panose="02020603050405020304" pitchFamily="18" charset="0"/>
            </a:endParaRPr>
          </a:p>
        </p:txBody>
      </p:sp>
      <p:sp>
        <p:nvSpPr>
          <p:cNvPr id="7" name="Rectangle: Folded Corner 6">
            <a:extLst>
              <a:ext uri="{FF2B5EF4-FFF2-40B4-BE49-F238E27FC236}">
                <a16:creationId xmlns:a16="http://schemas.microsoft.com/office/drawing/2014/main" id="{111F7179-260B-4292-8336-92DEDC9BC7A3}"/>
              </a:ext>
            </a:extLst>
          </p:cNvPr>
          <p:cNvSpPr/>
          <p:nvPr/>
        </p:nvSpPr>
        <p:spPr>
          <a:xfrm>
            <a:off x="1723335" y="5024010"/>
            <a:ext cx="7328453" cy="1118116"/>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atin typeface="Segoe UI Black" panose="020B0A02040204020203" pitchFamily="34" charset="0"/>
                <a:ea typeface="Segoe UI Black" panose="020B0A02040204020203" pitchFamily="34" charset="0"/>
              </a:rPr>
              <a:t>Phương pháp xác định thu nhập </a:t>
            </a:r>
            <a:r>
              <a:rPr lang="en-US">
                <a:solidFill>
                  <a:srgbClr val="FF0000"/>
                </a:solidFill>
                <a:latin typeface="Segoe UI Black" panose="020B0A02040204020203" pitchFamily="34" charset="0"/>
                <a:ea typeface="Segoe UI Black" panose="020B0A02040204020203" pitchFamily="34" charset="0"/>
              </a:rPr>
              <a:t>áp dụng theo quy trình</a:t>
            </a:r>
          </a:p>
          <a:p>
            <a:pPr algn="ctr"/>
            <a:r>
              <a:rPr lang="en-US">
                <a:solidFill>
                  <a:srgbClr val="FF0000"/>
                </a:solidFill>
                <a:latin typeface="Segoe UI Black" panose="020B0A02040204020203" pitchFamily="34" charset="0"/>
                <a:ea typeface="Segoe UI Black" panose="020B0A02040204020203" pitchFamily="34" charset="0"/>
              </a:rPr>
              <a:t>xác định hộ có mức sống trung bình</a:t>
            </a:r>
          </a:p>
        </p:txBody>
      </p:sp>
      <p:sp>
        <p:nvSpPr>
          <p:cNvPr id="8" name="AutoShape 5">
            <a:extLst>
              <a:ext uri="{FF2B5EF4-FFF2-40B4-BE49-F238E27FC236}">
                <a16:creationId xmlns:a16="http://schemas.microsoft.com/office/drawing/2014/main" id="{F5D79318-9A30-4170-8ED5-5C080485FAD2}"/>
              </a:ext>
            </a:extLst>
          </p:cNvPr>
          <p:cNvSpPr>
            <a:spLocks noChangeArrowheads="1"/>
          </p:cNvSpPr>
          <p:nvPr/>
        </p:nvSpPr>
        <p:spPr bwMode="auto">
          <a:xfrm>
            <a:off x="6186835" y="3413282"/>
            <a:ext cx="2864953" cy="142376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dirty="0">
              <a:solidFill>
                <a:schemeClr val="tx1"/>
              </a:solidFill>
              <a:latin typeface="Arial" pitchFamily="34" charset="0"/>
              <a:cs typeface="Arial" pitchFamily="34" charset="0"/>
            </a:endParaRPr>
          </a:p>
          <a:p>
            <a:pPr algn="ctr">
              <a:lnSpc>
                <a:spcPct val="130000"/>
              </a:lnSpc>
              <a:defRPr/>
            </a:pPr>
            <a:r>
              <a:rPr lang="en-US" sz="2000" b="1" dirty="0" err="1">
                <a:solidFill>
                  <a:srgbClr val="FF0000"/>
                </a:solidFill>
                <a:latin typeface="Times New Roman" pitchFamily="18" charset="0"/>
                <a:cs typeface="Times New Roman" pitchFamily="18" charset="0"/>
              </a:rPr>
              <a:t>Khu</a:t>
            </a:r>
            <a:r>
              <a:rPr lang="en-US" sz="2000" b="1" dirty="0">
                <a:solidFill>
                  <a:srgbClr val="FF0000"/>
                </a:solidFill>
                <a:latin typeface="Times New Roman" pitchFamily="18" charset="0"/>
                <a:cs typeface="Times New Roman" pitchFamily="18" charset="0"/>
              </a:rPr>
              <a:t> </a:t>
            </a:r>
            <a:r>
              <a:rPr lang="en-US" sz="2000" b="1" err="1">
                <a:solidFill>
                  <a:srgbClr val="FF0000"/>
                </a:solidFill>
                <a:latin typeface="Times New Roman" pitchFamily="18" charset="0"/>
                <a:cs typeface="Times New Roman" pitchFamily="18" charset="0"/>
              </a:rPr>
              <a:t>vực</a:t>
            </a:r>
            <a:r>
              <a:rPr lang="en-US" sz="2000" b="1">
                <a:solidFill>
                  <a:srgbClr val="FF0000"/>
                </a:solidFill>
                <a:latin typeface="Times New Roman" pitchFamily="18" charset="0"/>
                <a:cs typeface="Times New Roman" pitchFamily="18" charset="0"/>
              </a:rPr>
              <a:t> nông thôn</a:t>
            </a:r>
            <a:endParaRPr lang="en-US" sz="2000" b="1" dirty="0">
              <a:solidFill>
                <a:srgbClr val="FF0000"/>
              </a:solidFill>
              <a:latin typeface="Times New Roman" pitchFamily="18" charset="0"/>
              <a:cs typeface="Times New Roman" pitchFamily="18" charset="0"/>
            </a:endParaRPr>
          </a:p>
          <a:p>
            <a:pPr algn="ctr">
              <a:lnSpc>
                <a:spcPct val="130000"/>
              </a:lnSpc>
              <a:defRPr/>
            </a:pPr>
            <a:r>
              <a:rPr lang="en-US" sz="2000" b="1">
                <a:solidFill>
                  <a:schemeClr val="tx1"/>
                </a:solidFill>
                <a:latin typeface="Times New Roman" pitchFamily="18" charset="0"/>
                <a:cs typeface="Times New Roman" pitchFamily="18" charset="0"/>
              </a:rPr>
              <a:t>TỪ 2.250.000 ĐỒNG</a:t>
            </a:r>
          </a:p>
          <a:p>
            <a:pPr algn="ctr">
              <a:lnSpc>
                <a:spcPct val="130000"/>
              </a:lnSpc>
              <a:defRPr/>
            </a:pPr>
            <a:r>
              <a:rPr lang="en-US" sz="2000" b="1">
                <a:solidFill>
                  <a:schemeClr val="tx1"/>
                </a:solidFill>
                <a:latin typeface="Times New Roman" pitchFamily="18" charset="0"/>
                <a:cs typeface="Times New Roman" pitchFamily="18" charset="0"/>
              </a:rPr>
              <a:t>TRỞ XUỐNG</a:t>
            </a:r>
            <a:endParaRPr lang="en-US" dirty="0">
              <a:solidFill>
                <a:schemeClr val="tx1"/>
              </a:solidFill>
              <a:latin typeface="Arial" pitchFamily="34" charset="0"/>
              <a:cs typeface="Arial" pitchFamily="34" charset="0"/>
            </a:endParaRPr>
          </a:p>
          <a:p>
            <a:pPr algn="ctr">
              <a:lnSpc>
                <a:spcPct val="130000"/>
              </a:lnSpc>
              <a:defRPr/>
            </a:pPr>
            <a:endParaRPr lang="en-US" dirty="0">
              <a:solidFill>
                <a:schemeClr val="tx1"/>
              </a:solidFill>
              <a:latin typeface="Arial" pitchFamily="34" charset="0"/>
              <a:cs typeface="Arial" pitchFamily="34" charset="0"/>
            </a:endParaRPr>
          </a:p>
        </p:txBody>
      </p:sp>
      <p:sp>
        <p:nvSpPr>
          <p:cNvPr id="9" name="Rectangle: Folded Corner 8">
            <a:extLst>
              <a:ext uri="{FF2B5EF4-FFF2-40B4-BE49-F238E27FC236}">
                <a16:creationId xmlns:a16="http://schemas.microsoft.com/office/drawing/2014/main" id="{F6057501-6B3F-470B-848E-1E844CC525FF}"/>
              </a:ext>
            </a:extLst>
          </p:cNvPr>
          <p:cNvSpPr/>
          <p:nvPr/>
        </p:nvSpPr>
        <p:spPr>
          <a:xfrm>
            <a:off x="1723335" y="2108320"/>
            <a:ext cx="7328453" cy="1118116"/>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a:latin typeface="Segoe UI Black" panose="020B0A02040204020203" pitchFamily="34" charset="0"/>
                <a:ea typeface="Segoe UI Black" panose="020B0A02040204020203" pitchFamily="34" charset="0"/>
              </a:rPr>
              <a:t>Là người lao động </a:t>
            </a:r>
            <a:r>
              <a:rPr lang="en-US" b="1">
                <a:solidFill>
                  <a:schemeClr val="tx1"/>
                </a:solidFill>
                <a:latin typeface="Segoe UI Black" panose="020B0A02040204020203" pitchFamily="34" charset="0"/>
                <a:ea typeface="Segoe UI Black" panose="020B0A02040204020203" pitchFamily="34" charset="0"/>
              </a:rPr>
              <a:t>(không bao gồm người lao động thuộc</a:t>
            </a:r>
          </a:p>
          <a:p>
            <a:pPr algn="ctr"/>
            <a:r>
              <a:rPr lang="en-US" b="1">
                <a:solidFill>
                  <a:schemeClr val="tx1"/>
                </a:solidFill>
                <a:latin typeface="Segoe UI Black" panose="020B0A02040204020203" pitchFamily="34" charset="0"/>
                <a:ea typeface="Segoe UI Black" panose="020B0A02040204020203" pitchFamily="34" charset="0"/>
              </a:rPr>
              <a:t>hộ nghèo, hộ cận nghèo) có mức thu nhập bình quân:</a:t>
            </a:r>
          </a:p>
        </p:txBody>
      </p:sp>
      <p:cxnSp>
        <p:nvCxnSpPr>
          <p:cNvPr id="3" name="Straight Connector 2">
            <a:extLst>
              <a:ext uri="{FF2B5EF4-FFF2-40B4-BE49-F238E27FC236}">
                <a16:creationId xmlns:a16="http://schemas.microsoft.com/office/drawing/2014/main" id="{1944F93B-7D41-4850-AE41-075B3AF6AA77}"/>
              </a:ext>
            </a:extLst>
          </p:cNvPr>
          <p:cNvCxnSpPr>
            <a:stCxn id="9" idx="2"/>
            <a:endCxn id="69637" idx="3"/>
          </p:cNvCxnSpPr>
          <p:nvPr/>
        </p:nvCxnSpPr>
        <p:spPr>
          <a:xfrm flipH="1">
            <a:off x="4787902" y="3226436"/>
            <a:ext cx="599660" cy="89872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0432B722-60BE-4F87-AD16-223B3D7DC377}"/>
              </a:ext>
            </a:extLst>
          </p:cNvPr>
          <p:cNvCxnSpPr>
            <a:stCxn id="9" idx="2"/>
            <a:endCxn id="8" idx="1"/>
          </p:cNvCxnSpPr>
          <p:nvPr/>
        </p:nvCxnSpPr>
        <p:spPr>
          <a:xfrm>
            <a:off x="5387562" y="3226436"/>
            <a:ext cx="799273" cy="89872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30832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5">
            <a:extLst>
              <a:ext uri="{FF2B5EF4-FFF2-40B4-BE49-F238E27FC236}">
                <a16:creationId xmlns:a16="http://schemas.microsoft.com/office/drawing/2014/main" id="{1ED5912B-BFCF-F6EB-CB0B-A719D9C585D2}"/>
              </a:ext>
            </a:extLst>
          </p:cNvPr>
          <p:cNvSpPr>
            <a:spLocks noGrp="1"/>
          </p:cNvSpPr>
          <p:nvPr>
            <p:ph idx="1"/>
          </p:nvPr>
        </p:nvSpPr>
        <p:spPr>
          <a:xfrm>
            <a:off x="2028825" y="1325218"/>
            <a:ext cx="8229600" cy="5242272"/>
          </a:xfrm>
        </p:spPr>
        <p:txBody>
          <a:bodyPr/>
          <a:lstStyle/>
          <a:p>
            <a:pPr marL="0" indent="0">
              <a:buNone/>
            </a:pPr>
            <a:endParaRPr lang="en-US" altLang="en-US"/>
          </a:p>
          <a:p>
            <a:pPr marL="0" indent="0">
              <a:buNone/>
            </a:pPr>
            <a:endParaRPr lang="en-US" altLang="en-US"/>
          </a:p>
        </p:txBody>
      </p:sp>
      <p:graphicFrame>
        <p:nvGraphicFramePr>
          <p:cNvPr id="2" name="Diagram 1">
            <a:extLst>
              <a:ext uri="{FF2B5EF4-FFF2-40B4-BE49-F238E27FC236}">
                <a16:creationId xmlns:a16="http://schemas.microsoft.com/office/drawing/2014/main" id="{198D64F1-7A86-4D16-9677-3854F42EB1DF}"/>
              </a:ext>
            </a:extLst>
          </p:cNvPr>
          <p:cNvGraphicFramePr/>
          <p:nvPr>
            <p:extLst>
              <p:ext uri="{D42A27DB-BD31-4B8C-83A1-F6EECF244321}">
                <p14:modId xmlns:p14="http://schemas.microsoft.com/office/powerpoint/2010/main" val="3874024391"/>
              </p:ext>
            </p:extLst>
          </p:nvPr>
        </p:nvGraphicFramePr>
        <p:xfrm>
          <a:off x="515465" y="1397586"/>
          <a:ext cx="9157252" cy="3676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Folded Corner 2">
            <a:extLst>
              <a:ext uri="{FF2B5EF4-FFF2-40B4-BE49-F238E27FC236}">
                <a16:creationId xmlns:a16="http://schemas.microsoft.com/office/drawing/2014/main" id="{1AD7C524-7767-43C8-9657-29A76B0CF394}"/>
              </a:ext>
            </a:extLst>
          </p:cNvPr>
          <p:cNvSpPr/>
          <p:nvPr/>
        </p:nvSpPr>
        <p:spPr>
          <a:xfrm>
            <a:off x="435953" y="4893026"/>
            <a:ext cx="2464903" cy="551510"/>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a:latin typeface="Segoe UI Black" panose="020B0A02040204020203" pitchFamily="34" charset="0"/>
                <a:ea typeface="Segoe UI Black" panose="020B0A02040204020203" pitchFamily="34" charset="0"/>
              </a:rPr>
              <a:t>Quy trình: 07 bước</a:t>
            </a:r>
          </a:p>
        </p:txBody>
      </p:sp>
      <p:sp>
        <p:nvSpPr>
          <p:cNvPr id="11" name="Title 1">
            <a:extLst>
              <a:ext uri="{FF2B5EF4-FFF2-40B4-BE49-F238E27FC236}">
                <a16:creationId xmlns:a16="http://schemas.microsoft.com/office/drawing/2014/main" id="{51028212-12ED-49B1-A6BB-36C0408BE0DB}"/>
              </a:ext>
            </a:extLst>
          </p:cNvPr>
          <p:cNvSpPr>
            <a:spLocks noGrp="1"/>
          </p:cNvSpPr>
          <p:nvPr>
            <p:ph type="title"/>
          </p:nvPr>
        </p:nvSpPr>
        <p:spPr>
          <a:xfrm>
            <a:off x="437322" y="500272"/>
            <a:ext cx="9157252" cy="838200"/>
          </a:xfrm>
        </p:spPr>
        <p:txBody>
          <a:bodyPr>
            <a:noAutofit/>
          </a:bodyPr>
          <a:lstStyle/>
          <a:p>
            <a:pPr algn="ctr" eaLnBrk="1" hangingPunct="1"/>
            <a:r>
              <a:rPr lang="en-US" altLang="en-US" sz="2700" b="1">
                <a:solidFill>
                  <a:srgbClr val="0000FF"/>
                </a:solidFill>
                <a:latin typeface="Times New Roman" panose="02020603050405020304" pitchFamily="18" charset="0"/>
                <a:cs typeface="Times New Roman" panose="02020603050405020304" pitchFamily="18" charset="0"/>
              </a:rPr>
              <a:t>B. QUY TRÌNH, PHƯƠNG PHÁP XÁC ĐỊNH HỘ NGHÈO, HỘ CẬN NGHÈO THEO CHUẨN GIAI </a:t>
            </a:r>
            <a:r>
              <a:rPr lang="en-US" altLang="en-US" sz="2700" b="1" dirty="0">
                <a:solidFill>
                  <a:srgbClr val="0000FF"/>
                </a:solidFill>
                <a:latin typeface="Times New Roman" panose="02020603050405020304" pitchFamily="18" charset="0"/>
                <a:cs typeface="Times New Roman" panose="02020603050405020304" pitchFamily="18" charset="0"/>
              </a:rPr>
              <a:t>ĐOẠN 2022-2025</a:t>
            </a:r>
          </a:p>
        </p:txBody>
      </p:sp>
      <p:sp>
        <p:nvSpPr>
          <p:cNvPr id="12" name="Rectangle: Folded Corner 11">
            <a:extLst>
              <a:ext uri="{FF2B5EF4-FFF2-40B4-BE49-F238E27FC236}">
                <a16:creationId xmlns:a16="http://schemas.microsoft.com/office/drawing/2014/main" id="{D5E6EA97-01F2-43BD-9E0E-692027DE404F}"/>
              </a:ext>
            </a:extLst>
          </p:cNvPr>
          <p:cNvSpPr/>
          <p:nvPr/>
        </p:nvSpPr>
        <p:spPr>
          <a:xfrm>
            <a:off x="515465" y="5618821"/>
            <a:ext cx="8973092" cy="713509"/>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a:latin typeface="Segoe UI Black" panose="020B0A02040204020203" pitchFamily="34" charset="0"/>
                <a:ea typeface="Segoe UI Black" panose="020B0A02040204020203" pitchFamily="34" charset="0"/>
              </a:rPr>
              <a:t>Phương pháp: Khảo sát thu thập thông tin để ước lượng thu nhập và xác định mức độ thiếu hụt các dịch vụ xã hội cơ bản của hộ nghèo, hộ cận nghèo</a:t>
            </a:r>
          </a:p>
        </p:txBody>
      </p:sp>
      <p:sp>
        <p:nvSpPr>
          <p:cNvPr id="16" name="Rectangle: Folded Corner 15">
            <a:extLst>
              <a:ext uri="{FF2B5EF4-FFF2-40B4-BE49-F238E27FC236}">
                <a16:creationId xmlns:a16="http://schemas.microsoft.com/office/drawing/2014/main" id="{396A54FD-3F09-4AB4-A83B-83501B25F933}"/>
              </a:ext>
            </a:extLst>
          </p:cNvPr>
          <p:cNvSpPr/>
          <p:nvPr/>
        </p:nvSpPr>
        <p:spPr>
          <a:xfrm>
            <a:off x="2980368" y="4731377"/>
            <a:ext cx="4227572" cy="713509"/>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a:latin typeface="Segoe UI Black" panose="020B0A02040204020203" pitchFamily="34" charset="0"/>
                <a:ea typeface="Segoe UI Black" panose="020B0A02040204020203" pitchFamily="34" charset="0"/>
              </a:rPr>
              <a:t>Thời gian rà soát: </a:t>
            </a:r>
          </a:p>
          <a:p>
            <a:pPr algn="just"/>
            <a:r>
              <a:rPr lang="en-US">
                <a:latin typeface="Segoe UI Black" panose="020B0A02040204020203" pitchFamily="34" charset="0"/>
                <a:ea typeface="Segoe UI Black" panose="020B0A02040204020203" pitchFamily="34" charset="0"/>
              </a:rPr>
              <a:t>Định kỳ và thường xuyên hằng năm</a:t>
            </a:r>
          </a:p>
        </p:txBody>
      </p:sp>
      <p:sp>
        <p:nvSpPr>
          <p:cNvPr id="17" name="Rectangle: Folded Corner 16">
            <a:extLst>
              <a:ext uri="{FF2B5EF4-FFF2-40B4-BE49-F238E27FC236}">
                <a16:creationId xmlns:a16="http://schemas.microsoft.com/office/drawing/2014/main" id="{A4089D82-806B-4313-A4B8-CA2D843B3420}"/>
              </a:ext>
            </a:extLst>
          </p:cNvPr>
          <p:cNvSpPr/>
          <p:nvPr/>
        </p:nvSpPr>
        <p:spPr>
          <a:xfrm>
            <a:off x="7311544" y="4446710"/>
            <a:ext cx="2843278" cy="1039942"/>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US">
                <a:latin typeface="Segoe UI Black" panose="020B0A02040204020203" pitchFamily="34" charset="0"/>
                <a:ea typeface="Segoe UI Black" panose="020B0A02040204020203" pitchFamily="34" charset="0"/>
              </a:rPr>
              <a:t>Chế độ báo cáo: </a:t>
            </a:r>
          </a:p>
          <a:p>
            <a:r>
              <a:rPr lang="en-US">
                <a:latin typeface="Segoe UI Black" panose="020B0A02040204020203" pitchFamily="34" charset="0"/>
                <a:ea typeface="Segoe UI Black" panose="020B0A02040204020203" pitchFamily="34" charset="0"/>
              </a:rPr>
              <a:t>Hằng tháng &amp; Định kỳ (sơ bộ, chính thức)</a:t>
            </a:r>
          </a:p>
        </p:txBody>
      </p:sp>
    </p:spTree>
    <p:extLst>
      <p:ext uri="{BB962C8B-B14F-4D97-AF65-F5344CB8AC3E}">
        <p14:creationId xmlns:p14="http://schemas.microsoft.com/office/powerpoint/2010/main" val="1257994071"/>
      </p:ext>
    </p:extLst>
  </p:cSld>
  <p:clrMapOvr>
    <a:masterClrMapping/>
  </p:clrMapOvr>
  <p:transition spd="slow">
    <p:check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5">
            <a:extLst>
              <a:ext uri="{FF2B5EF4-FFF2-40B4-BE49-F238E27FC236}">
                <a16:creationId xmlns:a16="http://schemas.microsoft.com/office/drawing/2014/main" id="{1ED5912B-BFCF-F6EB-CB0B-A719D9C585D2}"/>
              </a:ext>
            </a:extLst>
          </p:cNvPr>
          <p:cNvSpPr>
            <a:spLocks noGrp="1"/>
          </p:cNvSpPr>
          <p:nvPr>
            <p:ph idx="1"/>
          </p:nvPr>
        </p:nvSpPr>
        <p:spPr>
          <a:xfrm>
            <a:off x="2028825" y="1325218"/>
            <a:ext cx="8229600" cy="5242272"/>
          </a:xfrm>
        </p:spPr>
        <p:txBody>
          <a:bodyPr/>
          <a:lstStyle/>
          <a:p>
            <a:pPr marL="0" indent="0">
              <a:buNone/>
            </a:pPr>
            <a:endParaRPr lang="en-US" altLang="en-US"/>
          </a:p>
          <a:p>
            <a:pPr marL="0" indent="0">
              <a:buNone/>
            </a:pPr>
            <a:endParaRPr lang="en-US" altLang="en-US"/>
          </a:p>
        </p:txBody>
      </p:sp>
      <p:graphicFrame>
        <p:nvGraphicFramePr>
          <p:cNvPr id="2" name="Diagram 1">
            <a:extLst>
              <a:ext uri="{FF2B5EF4-FFF2-40B4-BE49-F238E27FC236}">
                <a16:creationId xmlns:a16="http://schemas.microsoft.com/office/drawing/2014/main" id="{198D64F1-7A86-4D16-9677-3854F42EB1DF}"/>
              </a:ext>
            </a:extLst>
          </p:cNvPr>
          <p:cNvGraphicFramePr/>
          <p:nvPr>
            <p:extLst>
              <p:ext uri="{D42A27DB-BD31-4B8C-83A1-F6EECF244321}">
                <p14:modId xmlns:p14="http://schemas.microsoft.com/office/powerpoint/2010/main" val="1166606321"/>
              </p:ext>
            </p:extLst>
          </p:nvPr>
        </p:nvGraphicFramePr>
        <p:xfrm>
          <a:off x="437321" y="1404732"/>
          <a:ext cx="10045149" cy="4465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itle 1">
            <a:extLst>
              <a:ext uri="{FF2B5EF4-FFF2-40B4-BE49-F238E27FC236}">
                <a16:creationId xmlns:a16="http://schemas.microsoft.com/office/drawing/2014/main" id="{51028212-12ED-49B1-A6BB-36C0408BE0DB}"/>
              </a:ext>
            </a:extLst>
          </p:cNvPr>
          <p:cNvSpPr>
            <a:spLocks noGrp="1"/>
          </p:cNvSpPr>
          <p:nvPr>
            <p:ph type="title"/>
          </p:nvPr>
        </p:nvSpPr>
        <p:spPr>
          <a:xfrm>
            <a:off x="437322" y="500272"/>
            <a:ext cx="9157252" cy="838200"/>
          </a:xfrm>
        </p:spPr>
        <p:txBody>
          <a:bodyPr>
            <a:noAutofit/>
          </a:bodyPr>
          <a:lstStyle/>
          <a:p>
            <a:pPr algn="ctr" eaLnBrk="1" hangingPunct="1"/>
            <a:r>
              <a:rPr lang="en-US" altLang="en-US" sz="2700" b="1">
                <a:solidFill>
                  <a:srgbClr val="0000FF"/>
                </a:solidFill>
                <a:latin typeface="Times New Roman" panose="02020603050405020304" pitchFamily="18" charset="0"/>
                <a:cs typeface="Times New Roman" panose="02020603050405020304" pitchFamily="18" charset="0"/>
              </a:rPr>
              <a:t>B. QUY TRÌNH, PHƯƠNG PHÁP XÁC ĐỊNH HỘ NGHÈO, HỘ CẬN NGHÈO THEO CHUẨN GIAI </a:t>
            </a:r>
            <a:r>
              <a:rPr lang="en-US" altLang="en-US" sz="2700" b="1" dirty="0">
                <a:solidFill>
                  <a:srgbClr val="0000FF"/>
                </a:solidFill>
                <a:latin typeface="Times New Roman" panose="02020603050405020304" pitchFamily="18" charset="0"/>
                <a:cs typeface="Times New Roman" panose="02020603050405020304" pitchFamily="18" charset="0"/>
              </a:rPr>
              <a:t>ĐOẠN 2022-2025</a:t>
            </a:r>
          </a:p>
        </p:txBody>
      </p:sp>
    </p:spTree>
    <p:extLst>
      <p:ext uri="{BB962C8B-B14F-4D97-AF65-F5344CB8AC3E}">
        <p14:creationId xmlns:p14="http://schemas.microsoft.com/office/powerpoint/2010/main" val="3053255838"/>
      </p:ext>
    </p:extLst>
  </p:cSld>
  <p:clrMapOvr>
    <a:masterClrMapping/>
  </p:clrMapOvr>
  <p:transition spd="slow">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F820574-8DFF-BDC3-0AB5-F23E4575186C}"/>
              </a:ext>
            </a:extLst>
          </p:cNvPr>
          <p:cNvSpPr>
            <a:spLocks noGrp="1" noChangeArrowheads="1"/>
          </p:cNvSpPr>
          <p:nvPr>
            <p:ph type="subTitle" idx="1"/>
          </p:nvPr>
        </p:nvSpPr>
        <p:spPr>
          <a:xfrm>
            <a:off x="2057400" y="304800"/>
            <a:ext cx="8610600" cy="6019800"/>
          </a:xfrm>
        </p:spPr>
        <p:txBody>
          <a:bodyPr rtlCol="0">
            <a:normAutofit/>
          </a:bodyPr>
          <a:lstStyle/>
          <a:p>
            <a:pPr>
              <a:defRPr/>
            </a:pPr>
            <a:endParaRPr lang="en-US" altLang="en-US" b="1"/>
          </a:p>
          <a:p>
            <a:pPr>
              <a:defRPr/>
            </a:pPr>
            <a:endParaRPr lang="en-US" altLang="en-US" b="1"/>
          </a:p>
        </p:txBody>
      </p:sp>
      <p:sp>
        <p:nvSpPr>
          <p:cNvPr id="13315" name="Rectangle 2">
            <a:extLst>
              <a:ext uri="{FF2B5EF4-FFF2-40B4-BE49-F238E27FC236}">
                <a16:creationId xmlns:a16="http://schemas.microsoft.com/office/drawing/2014/main" id="{C9BB9AA3-A588-D816-A26A-AB1DD6EFC7B1}"/>
              </a:ext>
            </a:extLst>
          </p:cNvPr>
          <p:cNvSpPr txBox="1">
            <a:spLocks noChangeArrowheads="1"/>
          </p:cNvSpPr>
          <p:nvPr/>
        </p:nvSpPr>
        <p:spPr bwMode="auto">
          <a:xfrm>
            <a:off x="796705" y="1905001"/>
            <a:ext cx="9795095" cy="4691063"/>
          </a:xfrm>
          <a:prstGeom prst="rect">
            <a:avLst/>
          </a:prstGeom>
          <a:solidFill>
            <a:srgbClr val="CCFFCC"/>
          </a:solidFill>
          <a:ln/>
        </p:spPr>
        <p:style>
          <a:lnRef idx="1">
            <a:schemeClr val="accent6"/>
          </a:lnRef>
          <a:fillRef idx="2">
            <a:schemeClr val="accent6"/>
          </a:fillRef>
          <a:effectRef idx="1">
            <a:schemeClr val="accent6"/>
          </a:effectRef>
          <a:fontRef idx="minor">
            <a:schemeClr val="dk1"/>
          </a:fontRef>
        </p:style>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91440">
              <a:spcBef>
                <a:spcPts val="1200"/>
              </a:spcBef>
              <a:defRPr/>
            </a:pPr>
            <a:r>
              <a:rPr lang="vi-VN" altLang="en-US" sz="2400" b="1" u="sng" dirty="0">
                <a:solidFill>
                  <a:srgbClr val="FF0000"/>
                </a:solidFill>
                <a:latin typeface="Times New Roman" panose="02020603050405020304" pitchFamily="18" charset="0"/>
                <a:cs typeface="Times New Roman" panose="02020603050405020304" pitchFamily="18" charset="0"/>
              </a:rPr>
              <a:t>Bước </a:t>
            </a:r>
            <a:r>
              <a:rPr lang="en-US" altLang="en-US" sz="2400" b="1" u="sng" dirty="0">
                <a:solidFill>
                  <a:srgbClr val="FF0000"/>
                </a:solidFill>
                <a:latin typeface="Times New Roman" panose="02020603050405020304" pitchFamily="18" charset="0"/>
                <a:cs typeface="Times New Roman" panose="02020603050405020304" pitchFamily="18" charset="0"/>
              </a:rPr>
              <a:t>1</a:t>
            </a:r>
            <a:r>
              <a:rPr lang="en-US" altLang="en-US" sz="2400" dirty="0">
                <a:latin typeface="Times New Roman" panose="02020603050405020304" pitchFamily="18" charset="0"/>
                <a:cs typeface="Times New Roman" panose="02020603050405020304" pitchFamily="18" charset="0"/>
              </a:rPr>
              <a:t>. LẬP DANH SÁCH </a:t>
            </a:r>
            <a:r>
              <a:rPr lang="vi-VN" altLang="en-US" sz="2400" dirty="0">
                <a:latin typeface="Times New Roman" panose="02020603050405020304" pitchFamily="18" charset="0"/>
                <a:cs typeface="Times New Roman" panose="02020603050405020304" pitchFamily="18" charset="0"/>
              </a:rPr>
              <a:t>CÁC </a:t>
            </a:r>
            <a:r>
              <a:rPr lang="en-US" altLang="en-US" sz="2400" dirty="0">
                <a:latin typeface="Times New Roman" panose="02020603050405020304" pitchFamily="18" charset="0"/>
                <a:cs typeface="Times New Roman" panose="02020603050405020304" pitchFamily="18" charset="0"/>
              </a:rPr>
              <a:t>HỘ GIA ĐÌNH </a:t>
            </a:r>
            <a:r>
              <a:rPr lang="vi-VN" altLang="en-US" sz="2400" dirty="0">
                <a:latin typeface="Times New Roman" panose="02020603050405020304" pitchFamily="18" charset="0"/>
                <a:cs typeface="Times New Roman" panose="02020603050405020304" pitchFamily="18" charset="0"/>
              </a:rPr>
              <a:t>THUỘC DIỆN</a:t>
            </a:r>
            <a:r>
              <a:rPr lang="en-US" altLang="en-US" sz="2400" dirty="0">
                <a:latin typeface="Times New Roman" panose="02020603050405020304" pitchFamily="18" charset="0"/>
                <a:cs typeface="Times New Roman" panose="02020603050405020304" pitchFamily="18" charset="0"/>
              </a:rPr>
              <a:t> RÀ SOÁT</a:t>
            </a:r>
            <a:endParaRPr lang="vi-VN" altLang="en-US" sz="2400" dirty="0">
              <a:latin typeface="Times New Roman" panose="02020603050405020304" pitchFamily="18" charset="0"/>
              <a:cs typeface="Times New Roman" panose="02020603050405020304" pitchFamily="18" charset="0"/>
            </a:endParaRPr>
          </a:p>
          <a:p>
            <a:pPr marL="91440">
              <a:spcBef>
                <a:spcPts val="1200"/>
              </a:spcBef>
              <a:defRPr/>
            </a:pPr>
            <a:r>
              <a:rPr lang="vi-VN" altLang="en-US" sz="2400" b="1" u="sng" dirty="0">
                <a:solidFill>
                  <a:srgbClr val="FF0000"/>
                </a:solidFill>
                <a:latin typeface="Times New Roman" panose="02020603050405020304" pitchFamily="18" charset="0"/>
                <a:cs typeface="Times New Roman" panose="02020603050405020304" pitchFamily="18" charset="0"/>
              </a:rPr>
              <a:t>Bước 2</a:t>
            </a:r>
            <a:r>
              <a:rPr lang="vi-VN"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TỔ CHỨC RÀ SOÁT PHÂN LOẠI HỘ GIA ĐÌNH </a:t>
            </a:r>
          </a:p>
          <a:p>
            <a:pPr marL="91440">
              <a:spcBef>
                <a:spcPts val="1200"/>
              </a:spcBef>
              <a:defRPr/>
            </a:pPr>
            <a:r>
              <a:rPr lang="vi-VN" altLang="en-US" sz="2400" b="1" u="sng" dirty="0">
                <a:solidFill>
                  <a:srgbClr val="FF0000"/>
                </a:solidFill>
                <a:latin typeface="Times New Roman" panose="02020603050405020304" pitchFamily="18" charset="0"/>
                <a:cs typeface="Times New Roman" panose="02020603050405020304" pitchFamily="18" charset="0"/>
              </a:rPr>
              <a:t>Bước 3</a:t>
            </a:r>
            <a:r>
              <a:rPr lang="vi-VN" altLang="en-US" sz="2400" dirty="0">
                <a:latin typeface="Times New Roman" panose="02020603050405020304" pitchFamily="18" charset="0"/>
                <a:cs typeface="Times New Roman" panose="02020603050405020304" pitchFamily="18" charset="0"/>
              </a:rPr>
              <a:t>.</a:t>
            </a:r>
            <a:r>
              <a:rPr lang="en-US" altLang="en-US" sz="2400" dirty="0">
                <a:latin typeface="Times New Roman" panose="02020603050405020304" pitchFamily="18" charset="0"/>
                <a:cs typeface="Times New Roman" panose="02020603050405020304" pitchFamily="18" charset="0"/>
              </a:rPr>
              <a:t> TỔ CHỨC HỌP DÂN ĐỂ THỐNG NHẤT KẾT QUẢ RÀ SOÁT</a:t>
            </a:r>
            <a:endParaRPr lang="vi-VN" altLang="en-US" sz="2400" dirty="0">
              <a:latin typeface="Times New Roman" panose="02020603050405020304" pitchFamily="18" charset="0"/>
              <a:cs typeface="Times New Roman" panose="02020603050405020304" pitchFamily="18" charset="0"/>
            </a:endParaRPr>
          </a:p>
          <a:p>
            <a:pPr marL="91440">
              <a:spcBef>
                <a:spcPts val="1200"/>
              </a:spcBef>
              <a:defRPr/>
            </a:pPr>
            <a:r>
              <a:rPr lang="vi-VN" altLang="en-US" sz="2400" b="1" u="sng" dirty="0">
                <a:solidFill>
                  <a:srgbClr val="FF0000"/>
                </a:solidFill>
                <a:latin typeface="Times New Roman" panose="02020603050405020304" pitchFamily="18" charset="0"/>
                <a:cs typeface="Times New Roman" panose="02020603050405020304" pitchFamily="18" charset="0"/>
              </a:rPr>
              <a:t>Bước 4</a:t>
            </a:r>
            <a:r>
              <a:rPr lang="vi-VN" altLang="en-US" sz="2400" dirty="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NIÊM YẾT, THÔNG BÁO CÔNG KHAI</a:t>
            </a:r>
          </a:p>
          <a:p>
            <a:pPr marL="91440">
              <a:spcBef>
                <a:spcPts val="1200"/>
              </a:spcBef>
              <a:defRPr/>
            </a:pPr>
            <a:r>
              <a:rPr lang="vi-VN" altLang="en-US" sz="2400" b="1" u="sng" dirty="0">
                <a:solidFill>
                  <a:srgbClr val="FF0000"/>
                </a:solidFill>
                <a:latin typeface="Times New Roman" panose="02020603050405020304" pitchFamily="18" charset="0"/>
                <a:cs typeface="Times New Roman" panose="02020603050405020304" pitchFamily="18" charset="0"/>
              </a:rPr>
              <a:t>Bước 5</a:t>
            </a:r>
            <a:r>
              <a:rPr lang="en-US" altLang="en-US" sz="2400" dirty="0">
                <a:latin typeface="Times New Roman" panose="02020603050405020304" pitchFamily="18" charset="0"/>
                <a:cs typeface="Times New Roman" panose="02020603050405020304" pitchFamily="18" charset="0"/>
              </a:rPr>
              <a:t>. BÁO CÁO, XIN Ý KIẾN CỦA CHỦ TỊCH UBND </a:t>
            </a:r>
            <a:r>
              <a:rPr lang="en-US" altLang="en-US" sz="2400">
                <a:latin typeface="Times New Roman" panose="02020603050405020304" pitchFamily="18" charset="0"/>
                <a:cs typeface="Times New Roman" panose="02020603050405020304" pitchFamily="18" charset="0"/>
              </a:rPr>
              <a:t>CẤP TỈNH</a:t>
            </a:r>
            <a:endParaRPr lang="en-US" altLang="en-US" sz="2400" dirty="0">
              <a:latin typeface="Times New Roman" panose="02020603050405020304" pitchFamily="18" charset="0"/>
              <a:cs typeface="Times New Roman" panose="02020603050405020304" pitchFamily="18" charset="0"/>
            </a:endParaRPr>
          </a:p>
          <a:p>
            <a:pPr marL="91440">
              <a:spcBef>
                <a:spcPts val="1200"/>
              </a:spcBef>
              <a:defRPr/>
            </a:pPr>
            <a:r>
              <a:rPr lang="vi-VN" altLang="en-US" sz="2400" b="1" u="sng" dirty="0">
                <a:solidFill>
                  <a:srgbClr val="FF0000"/>
                </a:solidFill>
                <a:latin typeface="Times New Roman" panose="02020603050405020304" pitchFamily="18" charset="0"/>
                <a:cs typeface="Times New Roman" panose="02020603050405020304" pitchFamily="18" charset="0"/>
              </a:rPr>
              <a:t>Bước 6</a:t>
            </a:r>
            <a:r>
              <a:rPr lang="en-US" altLang="en-US" sz="2400" dirty="0">
                <a:latin typeface="Times New Roman" panose="02020603050405020304" pitchFamily="18" charset="0"/>
                <a:cs typeface="Times New Roman" panose="02020603050405020304" pitchFamily="18" charset="0"/>
              </a:rPr>
              <a:t>. CÔNG NHẬN HỘ NGHÈO, HỘ CẬN NGHÈO VÀ HỘ THOÁT NGHÈO, HỘ THOÁT CẬN NGHÈO</a:t>
            </a:r>
          </a:p>
          <a:p>
            <a:pPr marL="91440">
              <a:spcBef>
                <a:spcPts val="1200"/>
              </a:spcBef>
              <a:defRPr/>
            </a:pPr>
            <a:r>
              <a:rPr lang="en-US" altLang="en-US" sz="2400" b="1" u="sng" dirty="0" err="1">
                <a:solidFill>
                  <a:srgbClr val="FF0000"/>
                </a:solidFill>
                <a:latin typeface="Times New Roman" panose="02020603050405020304" pitchFamily="18" charset="0"/>
                <a:cs typeface="Times New Roman" panose="02020603050405020304" pitchFamily="18" charset="0"/>
              </a:rPr>
              <a:t>Bước</a:t>
            </a:r>
            <a:r>
              <a:rPr lang="en-US" altLang="en-US" sz="2400" b="1" u="sng" dirty="0">
                <a:solidFill>
                  <a:srgbClr val="FF0000"/>
                </a:solidFill>
                <a:latin typeface="Times New Roman" panose="02020603050405020304" pitchFamily="18" charset="0"/>
                <a:cs typeface="Times New Roman" panose="02020603050405020304" pitchFamily="18" charset="0"/>
              </a:rPr>
              <a:t> 7.</a:t>
            </a:r>
            <a:r>
              <a:rPr lang="en-US" altLang="en-US" sz="2400" b="1" dirty="0">
                <a:solidFill>
                  <a:srgbClr val="FF0000"/>
                </a:solidFill>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BÁO CÁO KẾT QUẢ</a:t>
            </a:r>
            <a:endParaRPr lang="en-US" altLang="en-US" sz="2400" b="1" u="sng"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952B2A7E-4F70-55BC-63D4-C11B639AB7F4}"/>
              </a:ext>
            </a:extLst>
          </p:cNvPr>
          <p:cNvSpPr/>
          <p:nvPr/>
        </p:nvSpPr>
        <p:spPr>
          <a:xfrm>
            <a:off x="896293" y="371191"/>
            <a:ext cx="9238307" cy="1262345"/>
          </a:xfrm>
          <a:prstGeom prst="rect">
            <a:avLst/>
          </a:prstGeom>
        </p:spPr>
        <p:style>
          <a:lnRef idx="2">
            <a:schemeClr val="accent5"/>
          </a:lnRef>
          <a:fillRef idx="1">
            <a:schemeClr val="lt1"/>
          </a:fillRef>
          <a:effectRef idx="0">
            <a:schemeClr val="accent5"/>
          </a:effectRef>
          <a:fontRef idx="minor">
            <a:schemeClr val="dk1"/>
          </a:fontRef>
        </p:style>
        <p:txBody>
          <a:bodyPr anchor="ctr"/>
          <a:lstStyle/>
          <a:p>
            <a:pPr algn="ctr" eaLnBrk="1" hangingPunct="1">
              <a:spcBef>
                <a:spcPct val="20000"/>
              </a:spcBef>
              <a:defRPr/>
            </a:pPr>
            <a:r>
              <a:rPr lang="vi-VN" altLang="en-US" sz="2400" b="1" dirty="0">
                <a:solidFill>
                  <a:srgbClr val="0000FF"/>
                </a:solidFill>
                <a:latin typeface="Times New Roman" panose="02020603050405020304" pitchFamily="18" charset="0"/>
                <a:cs typeface="Times New Roman" panose="02020603050405020304" pitchFamily="18" charset="0"/>
              </a:rPr>
              <a:t>QUY TRÌNH RÀ SOÁT HỘ NGHÈO, HỘ CẬN NGHÈO</a:t>
            </a:r>
            <a:endParaRPr lang="en-US" altLang="en-US" sz="2400" b="1" dirty="0">
              <a:solidFill>
                <a:srgbClr val="0000FF"/>
              </a:solidFill>
              <a:latin typeface="Times New Roman" panose="02020603050405020304" pitchFamily="18" charset="0"/>
              <a:cs typeface="Times New Roman" panose="02020603050405020304" pitchFamily="18" charset="0"/>
            </a:endParaRPr>
          </a:p>
          <a:p>
            <a:pPr algn="ctr" eaLnBrk="1" hangingPunct="1">
              <a:spcBef>
                <a:spcPct val="20000"/>
              </a:spcBef>
              <a:defRPr/>
            </a:pPr>
            <a:r>
              <a:rPr lang="en-US" altLang="en-US" sz="2400" b="1" dirty="0">
                <a:solidFill>
                  <a:srgbClr val="FF0000"/>
                </a:solidFill>
                <a:latin typeface="Times New Roman" panose="02020603050405020304" pitchFamily="18" charset="0"/>
                <a:cs typeface="Times New Roman" panose="02020603050405020304" pitchFamily="18" charset="0"/>
              </a:rPr>
              <a:t>7 B</a:t>
            </a:r>
            <a:r>
              <a:rPr lang="vi-VN" altLang="en-US" sz="2400" b="1" dirty="0">
                <a:solidFill>
                  <a:srgbClr val="FF0000"/>
                </a:solidFill>
                <a:latin typeface="Times New Roman" panose="02020603050405020304" pitchFamily="18" charset="0"/>
                <a:cs typeface="Times New Roman" panose="02020603050405020304" pitchFamily="18" charset="0"/>
              </a:rPr>
              <a:t>Ư</a:t>
            </a:r>
            <a:r>
              <a:rPr lang="en-US" altLang="en-US" sz="2400" b="1" dirty="0">
                <a:solidFill>
                  <a:srgbClr val="FF0000"/>
                </a:solidFill>
                <a:latin typeface="Times New Roman" panose="02020603050405020304" pitchFamily="18" charset="0"/>
                <a:cs typeface="Times New Roman" panose="02020603050405020304" pitchFamily="18" charset="0"/>
              </a:rPr>
              <a:t>ỚC</a:t>
            </a:r>
          </a:p>
          <a:p>
            <a:pPr algn="ctr" eaLnBrk="1" hangingPunct="1">
              <a:spcBef>
                <a:spcPct val="20000"/>
              </a:spcBef>
              <a:defRPr/>
            </a:pPr>
            <a:endParaRPr lang="vi-VN" altLang="en-US" sz="2400" b="1" dirty="0">
              <a:solidFill>
                <a:srgbClr val="0000FF"/>
              </a:solidFill>
              <a:latin typeface="+mj-lt"/>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a:extLst>
              <a:ext uri="{FF2B5EF4-FFF2-40B4-BE49-F238E27FC236}">
                <a16:creationId xmlns:a16="http://schemas.microsoft.com/office/drawing/2014/main" id="{C745B475-C878-54F3-E529-C20C379A7BBB}"/>
              </a:ext>
            </a:extLst>
          </p:cNvPr>
          <p:cNvSpPr txBox="1">
            <a:spLocks noChangeArrowheads="1"/>
          </p:cNvSpPr>
          <p:nvPr/>
        </p:nvSpPr>
        <p:spPr bwMode="auto">
          <a:xfrm>
            <a:off x="2133600" y="228601"/>
            <a:ext cx="7848600" cy="830263"/>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400">
                <a:latin typeface="Arial" panose="020B0604020202020204" pitchFamily="34" charset="0"/>
              </a:rPr>
              <a:t>  </a:t>
            </a:r>
            <a:r>
              <a:rPr lang="vi-VN" altLang="en-US" sz="2400" b="1">
                <a:solidFill>
                  <a:srgbClr val="FF0000"/>
                </a:solidFill>
                <a:latin typeface="Times New Roman" panose="02020603050405020304" pitchFamily="18" charset="0"/>
                <a:cs typeface="Times New Roman" panose="02020603050405020304" pitchFamily="18" charset="0"/>
              </a:rPr>
              <a:t>BƯỚC </a:t>
            </a:r>
            <a:r>
              <a:rPr lang="en-US" altLang="en-US" sz="2400" b="1">
                <a:solidFill>
                  <a:srgbClr val="FF0000"/>
                </a:solidFill>
                <a:latin typeface="Times New Roman" panose="02020603050405020304" pitchFamily="18" charset="0"/>
                <a:cs typeface="Times New Roman" panose="02020603050405020304" pitchFamily="18" charset="0"/>
              </a:rPr>
              <a:t>1</a:t>
            </a:r>
            <a:endParaRPr lang="vi-VN" altLang="en-US" sz="2400" b="1">
              <a:solidFill>
                <a:srgbClr val="FF0000"/>
              </a:solidFill>
              <a:latin typeface="Times New Roman" panose="02020603050405020304" pitchFamily="18" charset="0"/>
              <a:cs typeface="Times New Roman" panose="02020603050405020304" pitchFamily="18" charset="0"/>
            </a:endParaRPr>
          </a:p>
          <a:p>
            <a:pPr algn="ctr">
              <a:spcBef>
                <a:spcPct val="0"/>
              </a:spcBef>
              <a:buFontTx/>
              <a:buNone/>
            </a:pPr>
            <a:r>
              <a:rPr lang="vi-VN" altLang="en-US" sz="2400" b="1">
                <a:latin typeface="Times New Roman" panose="02020603050405020304" pitchFamily="18" charset="0"/>
                <a:cs typeface="Times New Roman" panose="02020603050405020304" pitchFamily="18" charset="0"/>
              </a:rPr>
              <a:t>LẬP DANH SÁCH CÁC HỘ THUỘC DIỆN RÀ SOÁT</a:t>
            </a:r>
          </a:p>
        </p:txBody>
      </p:sp>
      <p:sp>
        <p:nvSpPr>
          <p:cNvPr id="35844" name="Rectangle 5">
            <a:extLst>
              <a:ext uri="{FF2B5EF4-FFF2-40B4-BE49-F238E27FC236}">
                <a16:creationId xmlns:a16="http://schemas.microsoft.com/office/drawing/2014/main" id="{7E9596F9-12F8-A471-9E70-28799AA181EA}"/>
              </a:ext>
            </a:extLst>
          </p:cNvPr>
          <p:cNvSpPr>
            <a:spLocks noChangeArrowheads="1"/>
          </p:cNvSpPr>
          <p:nvPr/>
        </p:nvSpPr>
        <p:spPr bwMode="auto">
          <a:xfrm>
            <a:off x="1752600" y="2824164"/>
            <a:ext cx="3657600" cy="7715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en-US" altLang="en-US" sz="2000" dirty="0" err="1">
                <a:latin typeface="Times New Roman" panose="02020603050405020304" pitchFamily="18" charset="0"/>
                <a:cs typeface="Times New Roman" panose="02020603050405020304" pitchFamily="18" charset="0"/>
              </a:rPr>
              <a:t>Hộ</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gia</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đình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thuộc</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danh</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sách</a:t>
            </a:r>
            <a:endParaRPr lang="vi-VN" altLang="en-US" sz="2000" dirty="0">
              <a:latin typeface="Times New Roman" panose="02020603050405020304" pitchFamily="18" charset="0"/>
              <a:cs typeface="Times New Roman" panose="02020603050405020304" pitchFamily="18" charset="0"/>
            </a:endParaRPr>
          </a:p>
          <a:p>
            <a:pPr algn="ctr">
              <a:defRPr/>
            </a:pP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hộ</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nghèo</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hộ</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cận</a:t>
            </a:r>
            <a:r>
              <a:rPr lang="en-US" altLang="en-US" sz="2000" dirty="0">
                <a:latin typeface="Times New Roman" panose="02020603050405020304" pitchFamily="18" charset="0"/>
                <a:cs typeface="Times New Roman" panose="02020603050405020304" pitchFamily="18" charset="0"/>
              </a:rPr>
              <a:t> </a:t>
            </a:r>
            <a:r>
              <a:rPr lang="en-US" altLang="en-US" sz="2000" dirty="0" err="1">
                <a:latin typeface="Times New Roman" panose="02020603050405020304" pitchFamily="18" charset="0"/>
                <a:cs typeface="Times New Roman" panose="02020603050405020304" pitchFamily="18" charset="0"/>
              </a:rPr>
              <a:t>nghèo</a:t>
            </a:r>
            <a:endParaRPr lang="en-US" altLang="en-US" sz="2000" b="1" dirty="0">
              <a:latin typeface="Times New Roman" panose="02020603050405020304" pitchFamily="18" charset="0"/>
              <a:cs typeface="Times New Roman" panose="02020603050405020304" pitchFamily="18" charset="0"/>
            </a:endParaRPr>
          </a:p>
        </p:txBody>
      </p:sp>
      <p:sp>
        <p:nvSpPr>
          <p:cNvPr id="12293" name="Rectangle 6">
            <a:extLst>
              <a:ext uri="{FF2B5EF4-FFF2-40B4-BE49-F238E27FC236}">
                <a16:creationId xmlns:a16="http://schemas.microsoft.com/office/drawing/2014/main" id="{0D31C5CE-86ED-1E04-D19F-323D5751221D}"/>
              </a:ext>
            </a:extLst>
          </p:cNvPr>
          <p:cNvSpPr>
            <a:spLocks noChangeArrowheads="1"/>
          </p:cNvSpPr>
          <p:nvPr/>
        </p:nvSpPr>
        <p:spPr bwMode="auto">
          <a:xfrm>
            <a:off x="6477000" y="2830514"/>
            <a:ext cx="3657600" cy="76517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FontTx/>
              <a:buNone/>
              <a:defRPr/>
            </a:pPr>
            <a:r>
              <a:rPr lang="en-US" sz="2000" dirty="0" err="1">
                <a:latin typeface="Times New Roman" pitchFamily="18" charset="0"/>
                <a:cs typeface="Times New Roman" pitchFamily="18" charset="0"/>
              </a:rPr>
              <a:t>Hộ</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đình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có</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Giấy</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đề</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nghị</a:t>
            </a:r>
            <a:endParaRPr lang="en-US" sz="2000" dirty="0">
              <a:latin typeface="Times New Roman" pitchFamily="18" charset="0"/>
              <a:cs typeface="Times New Roman" pitchFamily="18" charset="0"/>
            </a:endParaRPr>
          </a:p>
        </p:txBody>
      </p:sp>
      <p:sp>
        <p:nvSpPr>
          <p:cNvPr id="32773" name="Line 15">
            <a:extLst>
              <a:ext uri="{FF2B5EF4-FFF2-40B4-BE49-F238E27FC236}">
                <a16:creationId xmlns:a16="http://schemas.microsoft.com/office/drawing/2014/main" id="{3D4B86CE-0135-84EB-7AD8-134579CC1FF0}"/>
              </a:ext>
            </a:extLst>
          </p:cNvPr>
          <p:cNvSpPr>
            <a:spLocks noChangeShapeType="1"/>
          </p:cNvSpPr>
          <p:nvPr/>
        </p:nvSpPr>
        <p:spPr bwMode="auto">
          <a:xfrm flipH="1">
            <a:off x="2667000" y="1058864"/>
            <a:ext cx="3429000" cy="17176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74" name="Line 18">
            <a:extLst>
              <a:ext uri="{FF2B5EF4-FFF2-40B4-BE49-F238E27FC236}">
                <a16:creationId xmlns:a16="http://schemas.microsoft.com/office/drawing/2014/main" id="{FC48B60A-2F16-1E78-2F71-AFD94E1187FB}"/>
              </a:ext>
            </a:extLst>
          </p:cNvPr>
          <p:cNvSpPr>
            <a:spLocks noChangeShapeType="1"/>
          </p:cNvSpPr>
          <p:nvPr/>
        </p:nvSpPr>
        <p:spPr bwMode="auto">
          <a:xfrm>
            <a:off x="6096000" y="1058864"/>
            <a:ext cx="3429000" cy="17033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Oval 7">
            <a:extLst>
              <a:ext uri="{FF2B5EF4-FFF2-40B4-BE49-F238E27FC236}">
                <a16:creationId xmlns:a16="http://schemas.microsoft.com/office/drawing/2014/main" id="{FD798278-6579-9901-7C6E-A3A9D3F73899}"/>
              </a:ext>
            </a:extLst>
          </p:cNvPr>
          <p:cNvSpPr/>
          <p:nvPr/>
        </p:nvSpPr>
        <p:spPr>
          <a:xfrm>
            <a:off x="4495800" y="1798638"/>
            <a:ext cx="2971800" cy="715962"/>
          </a:xfrm>
          <a:prstGeom prst="ellipse">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r>
              <a:rPr lang="en-US" sz="2000" dirty="0">
                <a:solidFill>
                  <a:schemeClr val="tx1"/>
                </a:solidFill>
                <a:latin typeface="Times New Roman" pitchFamily="18" charset="0"/>
                <a:cs typeface="Times New Roman" pitchFamily="18" charset="0"/>
              </a:rPr>
              <a:t>2 </a:t>
            </a:r>
            <a:r>
              <a:rPr lang="vi-VN" sz="2000" dirty="0">
                <a:solidFill>
                  <a:schemeClr val="tx1"/>
                </a:solidFill>
                <a:latin typeface="Times New Roman" pitchFamily="18" charset="0"/>
                <a:cs typeface="Times New Roman" pitchFamily="18" charset="0"/>
              </a:rPr>
              <a:t>NHÓM</a:t>
            </a:r>
          </a:p>
        </p:txBody>
      </p:sp>
      <p:sp>
        <p:nvSpPr>
          <p:cNvPr id="2" name="Teardrop 1">
            <a:extLst>
              <a:ext uri="{FF2B5EF4-FFF2-40B4-BE49-F238E27FC236}">
                <a16:creationId xmlns:a16="http://schemas.microsoft.com/office/drawing/2014/main" id="{C2B72E73-FAD7-63D8-5383-D0369BCF6001}"/>
              </a:ext>
            </a:extLst>
          </p:cNvPr>
          <p:cNvSpPr/>
          <p:nvPr/>
        </p:nvSpPr>
        <p:spPr>
          <a:xfrm>
            <a:off x="5562600" y="3663950"/>
            <a:ext cx="2743200" cy="2743200"/>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LỌC BẰNG </a:t>
            </a:r>
          </a:p>
          <a:p>
            <a:pPr algn="ctr">
              <a:defRPr/>
            </a:pPr>
            <a:r>
              <a:rPr lang="en-US" dirty="0"/>
              <a:t>PHIẾU 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9D086B3-69D9-59E7-2BDC-EFC18AB70498}"/>
              </a:ext>
            </a:extLst>
          </p:cNvPr>
          <p:cNvSpPr>
            <a:spLocks noGrp="1"/>
          </p:cNvSpPr>
          <p:nvPr>
            <p:ph type="title"/>
          </p:nvPr>
        </p:nvSpPr>
        <p:spPr>
          <a:xfrm>
            <a:off x="1981200" y="120650"/>
            <a:ext cx="8229600" cy="641350"/>
          </a:xfrm>
        </p:spPr>
        <p:txBody>
          <a:bodyPr/>
          <a:lstStyle/>
          <a:p>
            <a:pPr eaLnBrk="1" hangingPunct="1"/>
            <a:r>
              <a:rPr lang="en-US" altLang="en-US" sz="2100" b="1" dirty="0">
                <a:solidFill>
                  <a:srgbClr val="FF0000"/>
                </a:solidFill>
                <a:latin typeface="Times New Roman" panose="02020603050405020304" pitchFamily="18" charset="0"/>
                <a:cs typeface="Times New Roman" panose="02020603050405020304" pitchFamily="18" charset="0"/>
              </a:rPr>
              <a:t>PHIẾU A - NHẬN DẠNG NHANH ĐẶC ĐIỂM HỘ GIA ĐÌNH</a:t>
            </a:r>
          </a:p>
        </p:txBody>
      </p:sp>
      <p:graphicFrame>
        <p:nvGraphicFramePr>
          <p:cNvPr id="5" name="Table 4">
            <a:extLst>
              <a:ext uri="{FF2B5EF4-FFF2-40B4-BE49-F238E27FC236}">
                <a16:creationId xmlns:a16="http://schemas.microsoft.com/office/drawing/2014/main" id="{1283B774-FA43-A847-01DE-02394661F148}"/>
              </a:ext>
            </a:extLst>
          </p:cNvPr>
          <p:cNvGraphicFramePr>
            <a:graphicFrameLocks noGrp="1"/>
          </p:cNvGraphicFramePr>
          <p:nvPr>
            <p:extLst>
              <p:ext uri="{D42A27DB-BD31-4B8C-83A1-F6EECF244321}">
                <p14:modId xmlns:p14="http://schemas.microsoft.com/office/powerpoint/2010/main" val="3614995397"/>
              </p:ext>
            </p:extLst>
          </p:nvPr>
        </p:nvGraphicFramePr>
        <p:xfrm>
          <a:off x="834890" y="595106"/>
          <a:ext cx="8686797" cy="4059513"/>
        </p:xfrm>
        <a:graphic>
          <a:graphicData uri="http://schemas.openxmlformats.org/drawingml/2006/table">
            <a:tbl>
              <a:tblPr>
                <a:tableStyleId>{5C22544A-7EE6-4342-B048-85BDC9FD1C3A}</a:tableStyleId>
              </a:tblPr>
              <a:tblGrid>
                <a:gridCol w="245260">
                  <a:extLst>
                    <a:ext uri="{9D8B030D-6E8A-4147-A177-3AD203B41FA5}">
                      <a16:colId xmlns:a16="http://schemas.microsoft.com/office/drawing/2014/main" val="20000"/>
                    </a:ext>
                  </a:extLst>
                </a:gridCol>
                <a:gridCol w="528251">
                  <a:extLst>
                    <a:ext uri="{9D8B030D-6E8A-4147-A177-3AD203B41FA5}">
                      <a16:colId xmlns:a16="http://schemas.microsoft.com/office/drawing/2014/main" val="20001"/>
                    </a:ext>
                  </a:extLst>
                </a:gridCol>
                <a:gridCol w="446498">
                  <a:extLst>
                    <a:ext uri="{9D8B030D-6E8A-4147-A177-3AD203B41FA5}">
                      <a16:colId xmlns:a16="http://schemas.microsoft.com/office/drawing/2014/main" val="20002"/>
                    </a:ext>
                  </a:extLst>
                </a:gridCol>
                <a:gridCol w="788183">
                  <a:extLst>
                    <a:ext uri="{9D8B030D-6E8A-4147-A177-3AD203B41FA5}">
                      <a16:colId xmlns:a16="http://schemas.microsoft.com/office/drawing/2014/main" val="20003"/>
                    </a:ext>
                  </a:extLst>
                </a:gridCol>
                <a:gridCol w="603715">
                  <a:extLst>
                    <a:ext uri="{9D8B030D-6E8A-4147-A177-3AD203B41FA5}">
                      <a16:colId xmlns:a16="http://schemas.microsoft.com/office/drawing/2014/main" val="20004"/>
                    </a:ext>
                  </a:extLst>
                </a:gridCol>
                <a:gridCol w="572272">
                  <a:extLst>
                    <a:ext uri="{9D8B030D-6E8A-4147-A177-3AD203B41FA5}">
                      <a16:colId xmlns:a16="http://schemas.microsoft.com/office/drawing/2014/main" val="20005"/>
                    </a:ext>
                  </a:extLst>
                </a:gridCol>
                <a:gridCol w="486326">
                  <a:extLst>
                    <a:ext uri="{9D8B030D-6E8A-4147-A177-3AD203B41FA5}">
                      <a16:colId xmlns:a16="http://schemas.microsoft.com/office/drawing/2014/main" val="20006"/>
                    </a:ext>
                  </a:extLst>
                </a:gridCol>
                <a:gridCol w="553407">
                  <a:extLst>
                    <a:ext uri="{9D8B030D-6E8A-4147-A177-3AD203B41FA5}">
                      <a16:colId xmlns:a16="http://schemas.microsoft.com/office/drawing/2014/main" val="20007"/>
                    </a:ext>
                  </a:extLst>
                </a:gridCol>
                <a:gridCol w="586946">
                  <a:extLst>
                    <a:ext uri="{9D8B030D-6E8A-4147-A177-3AD203B41FA5}">
                      <a16:colId xmlns:a16="http://schemas.microsoft.com/office/drawing/2014/main" val="20008"/>
                    </a:ext>
                  </a:extLst>
                </a:gridCol>
                <a:gridCol w="595331">
                  <a:extLst>
                    <a:ext uri="{9D8B030D-6E8A-4147-A177-3AD203B41FA5}">
                      <a16:colId xmlns:a16="http://schemas.microsoft.com/office/drawing/2014/main" val="20009"/>
                    </a:ext>
                  </a:extLst>
                </a:gridCol>
                <a:gridCol w="553407">
                  <a:extLst>
                    <a:ext uri="{9D8B030D-6E8A-4147-A177-3AD203B41FA5}">
                      <a16:colId xmlns:a16="http://schemas.microsoft.com/office/drawing/2014/main" val="20010"/>
                    </a:ext>
                  </a:extLst>
                </a:gridCol>
                <a:gridCol w="729489">
                  <a:extLst>
                    <a:ext uri="{9D8B030D-6E8A-4147-A177-3AD203B41FA5}">
                      <a16:colId xmlns:a16="http://schemas.microsoft.com/office/drawing/2014/main" val="20011"/>
                    </a:ext>
                  </a:extLst>
                </a:gridCol>
                <a:gridCol w="595331">
                  <a:extLst>
                    <a:ext uri="{9D8B030D-6E8A-4147-A177-3AD203B41FA5}">
                      <a16:colId xmlns:a16="http://schemas.microsoft.com/office/drawing/2014/main" val="20012"/>
                    </a:ext>
                  </a:extLst>
                </a:gridCol>
                <a:gridCol w="402477">
                  <a:extLst>
                    <a:ext uri="{9D8B030D-6E8A-4147-A177-3AD203B41FA5}">
                      <a16:colId xmlns:a16="http://schemas.microsoft.com/office/drawing/2014/main" val="20013"/>
                    </a:ext>
                  </a:extLst>
                </a:gridCol>
                <a:gridCol w="547118">
                  <a:extLst>
                    <a:ext uri="{9D8B030D-6E8A-4147-A177-3AD203B41FA5}">
                      <a16:colId xmlns:a16="http://schemas.microsoft.com/office/drawing/2014/main" val="20014"/>
                    </a:ext>
                  </a:extLst>
                </a:gridCol>
                <a:gridCol w="452786">
                  <a:extLst>
                    <a:ext uri="{9D8B030D-6E8A-4147-A177-3AD203B41FA5}">
                      <a16:colId xmlns:a16="http://schemas.microsoft.com/office/drawing/2014/main" val="20015"/>
                    </a:ext>
                  </a:extLst>
                </a:gridCol>
              </a:tblGrid>
              <a:tr h="2291789">
                <a:tc rowSpan="2">
                  <a:txBody>
                    <a:bodyPr/>
                    <a:lstStyle/>
                    <a:p>
                      <a:pPr algn="ctr" fontAlgn="ctr"/>
                      <a:r>
                        <a:rPr lang="en-US" sz="1100" u="none" strike="noStrike" dirty="0">
                          <a:effectLst/>
                          <a:latin typeface="Times New Roman" pitchFamily="18" charset="0"/>
                          <a:cs typeface="Times New Roman" pitchFamily="18" charset="0"/>
                        </a:rPr>
                        <a:t>STT</a:t>
                      </a:r>
                      <a:endParaRPr lang="en-US"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sz="1100" u="none" strike="noStrike" dirty="0" err="1">
                          <a:effectLst/>
                          <a:latin typeface="Times New Roman" pitchFamily="18" charset="0"/>
                          <a:cs typeface="Times New Roman" pitchFamily="18" charset="0"/>
                        </a:rPr>
                        <a:t>Họ</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và</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tên</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chủ</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hộ</a:t>
                      </a:r>
                      <a:endParaRPr lang="en-US"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sz="1100" u="none" strike="noStrike" dirty="0" err="1">
                          <a:effectLst/>
                          <a:latin typeface="Times New Roman" pitchFamily="18" charset="0"/>
                          <a:cs typeface="Times New Roman" pitchFamily="18" charset="0"/>
                        </a:rPr>
                        <a:t>Ngày</a:t>
                      </a:r>
                      <a:r>
                        <a:rPr lang="en-US" sz="1100" u="none" strike="noStrike" dirty="0">
                          <a:effectLst/>
                          <a:latin typeface="Times New Roman" pitchFamily="18" charset="0"/>
                          <a:cs typeface="Times New Roman" pitchFamily="18" charset="0"/>
                        </a:rPr>
                        <a:t> </a:t>
                      </a:r>
                      <a:br>
                        <a:rPr lang="en-US" sz="1100" u="none" strike="noStrike" dirty="0">
                          <a:effectLst/>
                          <a:latin typeface="Times New Roman" pitchFamily="18" charset="0"/>
                          <a:cs typeface="Times New Roman" pitchFamily="18" charset="0"/>
                        </a:rPr>
                      </a:br>
                      <a:r>
                        <a:rPr lang="en-US" sz="1100" u="none" strike="noStrike" dirty="0" err="1">
                          <a:effectLst/>
                          <a:latin typeface="Times New Roman" pitchFamily="18" charset="0"/>
                          <a:cs typeface="Times New Roman" pitchFamily="18" charset="0"/>
                        </a:rPr>
                        <a:t>rà</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soát</a:t>
                      </a:r>
                      <a:endParaRPr lang="en-US"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b="0" i="0" u="none" strike="noStrike" dirty="0" err="1">
                          <a:solidFill>
                            <a:srgbClr val="0000FF"/>
                          </a:solidFill>
                          <a:effectLst/>
                          <a:latin typeface="Times New Roman" pitchFamily="18" charset="0"/>
                          <a:cs typeface="Times New Roman" pitchFamily="18" charset="0"/>
                        </a:rPr>
                        <a:t>Nhậ</a:t>
                      </a:r>
                      <a:r>
                        <a:rPr lang="en-US" sz="1000" b="0" i="0" u="none" strike="noStrike" baseline="0" dirty="0" err="1">
                          <a:solidFill>
                            <a:srgbClr val="0000FF"/>
                          </a:solidFill>
                          <a:effectLst/>
                          <a:latin typeface="Times New Roman" pitchFamily="18" charset="0"/>
                          <a:cs typeface="Times New Roman" pitchFamily="18" charset="0"/>
                        </a:rPr>
                        <a:t>n</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diện</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nhanh</a:t>
                      </a:r>
                      <a:r>
                        <a:rPr lang="en-US" sz="1000" b="0" i="0" u="none" strike="noStrike" baseline="0" dirty="0">
                          <a:solidFill>
                            <a:srgbClr val="0000FF"/>
                          </a:solidFill>
                          <a:effectLst/>
                          <a:latin typeface="Times New Roman" pitchFamily="18" charset="0"/>
                          <a:cs typeface="Times New Roman" pitchFamily="18" charset="0"/>
                        </a:rPr>
                        <a:t> (1. </a:t>
                      </a:r>
                      <a:r>
                        <a:rPr lang="en-US" sz="1000" b="0" i="0" u="none" strike="noStrike" baseline="0" dirty="0" err="1">
                          <a:solidFill>
                            <a:srgbClr val="0000FF"/>
                          </a:solidFill>
                          <a:effectLst/>
                          <a:latin typeface="Times New Roman" pitchFamily="18" charset="0"/>
                          <a:cs typeface="Times New Roman" pitchFamily="18" charset="0"/>
                        </a:rPr>
                        <a:t>Hộ</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thuộc</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đối</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tượng</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rà</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soát</a:t>
                      </a:r>
                      <a:r>
                        <a:rPr lang="en-US" sz="1000" b="0" i="0" u="none" strike="noStrike" baseline="0" dirty="0">
                          <a:solidFill>
                            <a:srgbClr val="0000FF"/>
                          </a:solidFill>
                          <a:effectLst/>
                          <a:latin typeface="Times New Roman" pitchFamily="18" charset="0"/>
                          <a:cs typeface="Times New Roman" pitchFamily="18" charset="0"/>
                        </a:rPr>
                        <a:t> HN, HCN: </a:t>
                      </a:r>
                      <a:r>
                        <a:rPr lang="en-US" sz="1000" b="0" i="0" u="none" strike="noStrike" baseline="0" dirty="0" err="1">
                          <a:solidFill>
                            <a:srgbClr val="0000FF"/>
                          </a:solidFill>
                          <a:effectLst/>
                          <a:latin typeface="Times New Roman" pitchFamily="18" charset="0"/>
                          <a:cs typeface="Times New Roman" pitchFamily="18" charset="0"/>
                        </a:rPr>
                        <a:t>đánh</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mã</a:t>
                      </a:r>
                      <a:r>
                        <a:rPr lang="en-US" sz="1000" b="0" i="0" u="none" strike="noStrike" baseline="0" dirty="0">
                          <a:solidFill>
                            <a:srgbClr val="0000FF"/>
                          </a:solidFill>
                          <a:effectLst/>
                          <a:latin typeface="Times New Roman" pitchFamily="18" charset="0"/>
                          <a:cs typeface="Times New Roman" pitchFamily="18" charset="0"/>
                        </a:rPr>
                        <a:t> 0 </a:t>
                      </a:r>
                      <a:r>
                        <a:rPr lang="en-US" sz="1000" b="0" i="0" u="none" strike="noStrike" baseline="0" dirty="0" err="1">
                          <a:solidFill>
                            <a:srgbClr val="0000FF"/>
                          </a:solidFill>
                          <a:effectLst/>
                          <a:latin typeface="Times New Roman" pitchFamily="18" charset="0"/>
                          <a:cs typeface="Times New Roman" pitchFamily="18" charset="0"/>
                        </a:rPr>
                        <a:t>và</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ngừng</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rà</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soát</a:t>
                      </a:r>
                      <a:r>
                        <a:rPr lang="en-US" sz="1000" b="0" i="0" u="none" strike="noStrike" baseline="0" dirty="0">
                          <a:solidFill>
                            <a:srgbClr val="0000FF"/>
                          </a:solidFill>
                          <a:effectLst/>
                          <a:latin typeface="Times New Roman" pitchFamily="18" charset="0"/>
                          <a:cs typeface="Times New Roman" pitchFamily="18" charset="0"/>
                        </a:rPr>
                        <a:t>; 2. </a:t>
                      </a:r>
                      <a:r>
                        <a:rPr lang="en-US" sz="1000" b="0" i="0" u="none" strike="noStrike" baseline="0" dirty="0" err="1">
                          <a:solidFill>
                            <a:srgbClr val="0000FF"/>
                          </a:solidFill>
                          <a:effectLst/>
                          <a:latin typeface="Times New Roman" pitchFamily="18" charset="0"/>
                          <a:cs typeface="Times New Roman" pitchFamily="18" charset="0"/>
                        </a:rPr>
                        <a:t>Hộ</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thuộc</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đối</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tượng</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rà</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soát</a:t>
                      </a:r>
                      <a:r>
                        <a:rPr lang="en-US" sz="1000" b="0" i="0" u="none" strike="noStrike" baseline="0" dirty="0">
                          <a:solidFill>
                            <a:srgbClr val="0000FF"/>
                          </a:solidFill>
                          <a:effectLst/>
                          <a:latin typeface="Times New Roman" pitchFamily="18" charset="0"/>
                          <a:cs typeface="Times New Roman" pitchFamily="18" charset="0"/>
                        </a:rPr>
                        <a:t> HN, HCN : </a:t>
                      </a:r>
                      <a:r>
                        <a:rPr lang="en-US" sz="1000" b="0" i="0" u="none" strike="noStrike" baseline="0" dirty="0" err="1">
                          <a:solidFill>
                            <a:srgbClr val="0000FF"/>
                          </a:solidFill>
                          <a:effectLst/>
                          <a:latin typeface="Times New Roman" pitchFamily="18" charset="0"/>
                          <a:cs typeface="Times New Roman" pitchFamily="18" charset="0"/>
                        </a:rPr>
                        <a:t>đánh</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mã</a:t>
                      </a:r>
                      <a:r>
                        <a:rPr lang="en-US" sz="1000" b="0" i="0" u="none" strike="noStrike" baseline="0" dirty="0">
                          <a:solidFill>
                            <a:srgbClr val="0000FF"/>
                          </a:solidFill>
                          <a:effectLst/>
                          <a:latin typeface="Times New Roman" pitchFamily="18" charset="0"/>
                          <a:cs typeface="Times New Roman" pitchFamily="18" charset="0"/>
                        </a:rPr>
                        <a:t> 1 </a:t>
                      </a:r>
                      <a:r>
                        <a:rPr lang="en-US" sz="1000" b="0" i="0" u="none" strike="noStrike" baseline="0" dirty="0" err="1">
                          <a:solidFill>
                            <a:srgbClr val="0000FF"/>
                          </a:solidFill>
                          <a:effectLst/>
                          <a:latin typeface="Times New Roman" pitchFamily="18" charset="0"/>
                          <a:cs typeface="Times New Roman" pitchFamily="18" charset="0"/>
                        </a:rPr>
                        <a:t>và</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chuyển</a:t>
                      </a:r>
                      <a:r>
                        <a:rPr lang="en-US" sz="1000" b="0" i="0" u="none" strike="noStrike" baseline="0" dirty="0">
                          <a:solidFill>
                            <a:srgbClr val="0000FF"/>
                          </a:solidFill>
                          <a:effectLst/>
                          <a:latin typeface="Times New Roman" pitchFamily="18" charset="0"/>
                          <a:cs typeface="Times New Roman" pitchFamily="18" charset="0"/>
                        </a:rPr>
                        <a:t> sang </a:t>
                      </a:r>
                      <a:r>
                        <a:rPr lang="en-US" sz="1000" b="0" i="0" u="none" strike="noStrike" baseline="0" dirty="0" err="1">
                          <a:solidFill>
                            <a:srgbClr val="0000FF"/>
                          </a:solidFill>
                          <a:effectLst/>
                          <a:latin typeface="Times New Roman" pitchFamily="18" charset="0"/>
                          <a:cs typeface="Times New Roman" pitchFamily="18" charset="0"/>
                        </a:rPr>
                        <a:t>rà</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soát</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thông</a:t>
                      </a:r>
                      <a:r>
                        <a:rPr lang="en-US" sz="1000" b="0" i="0" u="none" strike="noStrike" baseline="0" dirty="0">
                          <a:solidFill>
                            <a:srgbClr val="0000FF"/>
                          </a:solidFill>
                          <a:effectLst/>
                          <a:latin typeface="Times New Roman" pitchFamily="18" charset="0"/>
                          <a:cs typeface="Times New Roman" pitchFamily="18" charset="0"/>
                        </a:rPr>
                        <a:t> tin </a:t>
                      </a:r>
                      <a:r>
                        <a:rPr lang="en-US" sz="1000" b="0" i="0" u="none" strike="noStrike" baseline="0" dirty="0" err="1">
                          <a:solidFill>
                            <a:srgbClr val="0000FF"/>
                          </a:solidFill>
                          <a:effectLst/>
                          <a:latin typeface="Times New Roman" pitchFamily="18" charset="0"/>
                          <a:cs typeface="Times New Roman" pitchFamily="18" charset="0"/>
                        </a:rPr>
                        <a:t>từ</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cột</a:t>
                      </a:r>
                      <a:r>
                        <a:rPr lang="en-US" sz="1000" b="0" i="0" u="none" strike="noStrike" baseline="0" dirty="0">
                          <a:solidFill>
                            <a:srgbClr val="0000FF"/>
                          </a:solidFill>
                          <a:effectLst/>
                          <a:latin typeface="Times New Roman" pitchFamily="18" charset="0"/>
                          <a:cs typeface="Times New Roman" pitchFamily="18" charset="0"/>
                        </a:rPr>
                        <a:t>  1 </a:t>
                      </a:r>
                      <a:r>
                        <a:rPr lang="en-US" sz="1000" b="0" i="0" u="none" strike="noStrike" baseline="0" dirty="0" err="1">
                          <a:solidFill>
                            <a:srgbClr val="0000FF"/>
                          </a:solidFill>
                          <a:effectLst/>
                          <a:latin typeface="Times New Roman" pitchFamily="18" charset="0"/>
                          <a:cs typeface="Times New Roman" pitchFamily="18" charset="0"/>
                        </a:rPr>
                        <a:t>đến</a:t>
                      </a:r>
                      <a:r>
                        <a:rPr lang="en-US" sz="1000" b="0" i="0" u="none" strike="noStrike" baseline="0" dirty="0">
                          <a:solidFill>
                            <a:srgbClr val="0000FF"/>
                          </a:solidFill>
                          <a:effectLst/>
                          <a:latin typeface="Times New Roman" pitchFamily="18" charset="0"/>
                          <a:cs typeface="Times New Roman" pitchFamily="18" charset="0"/>
                        </a:rPr>
                        <a:t> </a:t>
                      </a:r>
                      <a:r>
                        <a:rPr lang="en-US" sz="1000" b="0" i="0" u="none" strike="noStrike" baseline="0" dirty="0" err="1">
                          <a:solidFill>
                            <a:srgbClr val="0000FF"/>
                          </a:solidFill>
                          <a:effectLst/>
                          <a:latin typeface="Times New Roman" pitchFamily="18" charset="0"/>
                          <a:cs typeface="Times New Roman" pitchFamily="18" charset="0"/>
                        </a:rPr>
                        <a:t>cột</a:t>
                      </a:r>
                      <a:r>
                        <a:rPr lang="en-US" sz="1000" b="0" i="0" u="none" strike="noStrike" baseline="0" dirty="0">
                          <a:solidFill>
                            <a:srgbClr val="0000FF"/>
                          </a:solidFill>
                          <a:effectLst/>
                          <a:latin typeface="Times New Roman" pitchFamily="18" charset="0"/>
                          <a:cs typeface="Times New Roman" pitchFamily="18" charset="0"/>
                        </a:rPr>
                        <a:t> 9) </a:t>
                      </a:r>
                      <a:endParaRPr lang="vi-VN" sz="1000" b="0" i="0" u="none" strike="noStrike" dirty="0">
                        <a:solidFill>
                          <a:srgbClr val="0000FF"/>
                        </a:solidFill>
                        <a:effectLst/>
                        <a:latin typeface="Times New Roman"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FFEA0"/>
                    </a:solidFill>
                  </a:tcPr>
                </a:tc>
                <a:tc>
                  <a:txBody>
                    <a:bodyPr/>
                    <a:lstStyle/>
                    <a:p>
                      <a:pPr algn="ctr" fontAlgn="ctr"/>
                      <a:r>
                        <a:rPr lang="vi-VN" sz="1100" u="none" strike="noStrike" dirty="0">
                          <a:effectLst/>
                          <a:latin typeface="Times New Roman" pitchFamily="18" charset="0"/>
                          <a:cs typeface="Times New Roman" pitchFamily="18" charset="0"/>
                        </a:rPr>
                        <a:t>Có xe máy/</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xe điện/tàu/</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ghe thuyền có động cơ</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có</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giá</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trị</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từ</a:t>
                      </a:r>
                      <a:r>
                        <a:rPr lang="en-US" sz="1100" u="none" strike="noStrike" baseline="0" dirty="0">
                          <a:effectLst/>
                          <a:latin typeface="Times New Roman" pitchFamily="18" charset="0"/>
                          <a:cs typeface="Times New Roman" pitchFamily="18" charset="0"/>
                        </a:rPr>
                        <a:t> 20 </a:t>
                      </a:r>
                      <a:r>
                        <a:rPr lang="en-US" sz="1100" u="none" strike="noStrike" baseline="0" dirty="0" err="1">
                          <a:effectLst/>
                          <a:latin typeface="Times New Roman" pitchFamily="18" charset="0"/>
                          <a:cs typeface="Times New Roman" pitchFamily="18" charset="0"/>
                        </a:rPr>
                        <a:t>tr</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đồng</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trở</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lên</a:t>
                      </a:r>
                      <a:r>
                        <a:rPr lang="en-US" sz="1100" u="none" strike="noStrike" baseline="0" dirty="0">
                          <a:effectLst/>
                          <a:latin typeface="Times New Roman" pitchFamily="18" charset="0"/>
                          <a:cs typeface="Times New Roman" pitchFamily="18" charset="0"/>
                        </a:rPr>
                        <a:t> </a:t>
                      </a:r>
                      <a:endParaRPr lang="vi-VN"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err="1">
                          <a:effectLst/>
                          <a:latin typeface="Times New Roman" pitchFamily="18" charset="0"/>
                          <a:cs typeface="Times New Roman" pitchFamily="18" charset="0"/>
                        </a:rPr>
                        <a:t>Có</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điều</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hòa</a:t>
                      </a:r>
                      <a:r>
                        <a:rPr lang="en-US" sz="1100" u="none" strike="noStrike" dirty="0">
                          <a:effectLst/>
                          <a:latin typeface="Times New Roman" pitchFamily="18" charset="0"/>
                          <a:cs typeface="Times New Roman" pitchFamily="18" charset="0"/>
                        </a:rPr>
                        <a:t>/</a:t>
                      </a:r>
                      <a:br>
                        <a:rPr lang="en-US" sz="1100" u="none" strike="noStrike" dirty="0">
                          <a:effectLst/>
                          <a:latin typeface="Times New Roman" pitchFamily="18" charset="0"/>
                          <a:cs typeface="Times New Roman" pitchFamily="18" charset="0"/>
                        </a:rPr>
                      </a:br>
                      <a:r>
                        <a:rPr lang="en-US" sz="1100" u="none" strike="noStrike" dirty="0" err="1">
                          <a:effectLst/>
                          <a:latin typeface="Times New Roman" pitchFamily="18" charset="0"/>
                          <a:cs typeface="Times New Roman" pitchFamily="18" charset="0"/>
                        </a:rPr>
                        <a:t>tủ</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lạnh</a:t>
                      </a:r>
                      <a:r>
                        <a:rPr lang="en-US" sz="1100" u="none" strike="noStrike" dirty="0">
                          <a:effectLst/>
                          <a:latin typeface="Times New Roman" pitchFamily="18" charset="0"/>
                          <a:cs typeface="Times New Roman" pitchFamily="18" charset="0"/>
                        </a:rPr>
                        <a:t>/</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máy</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sưởi</a:t>
                      </a:r>
                      <a:endParaRPr lang="en-US"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100" u="none" strike="noStrike" dirty="0">
                          <a:effectLst/>
                          <a:latin typeface="Times New Roman" pitchFamily="18" charset="0"/>
                          <a:cs typeface="Times New Roman" pitchFamily="18" charset="0"/>
                        </a:rPr>
                        <a:t>Có bình tắm nước nóng</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máy</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đun</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nước</a:t>
                      </a:r>
                      <a:r>
                        <a:rPr lang="vi-VN" sz="1100" u="none" strike="noStrike" dirty="0">
                          <a:effectLst/>
                          <a:latin typeface="Times New Roman" pitchFamily="18" charset="0"/>
                          <a:cs typeface="Times New Roman" pitchFamily="18" charset="0"/>
                        </a:rPr>
                        <a:t> </a:t>
                      </a:r>
                      <a:endParaRPr lang="vi-VN"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err="1">
                          <a:effectLst/>
                          <a:latin typeface="Times New Roman" pitchFamily="18" charset="0"/>
                          <a:cs typeface="Times New Roman" pitchFamily="18" charset="0"/>
                        </a:rPr>
                        <a:t>Có</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máy</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giặt</a:t>
                      </a:r>
                      <a:r>
                        <a:rPr lang="en-US" sz="1100" u="none" strike="noStrike" dirty="0">
                          <a:effectLst/>
                          <a:latin typeface="Times New Roman" pitchFamily="18" charset="0"/>
                          <a:cs typeface="Times New Roman" pitchFamily="18" charset="0"/>
                        </a:rPr>
                        <a:t>/</a:t>
                      </a:r>
                      <a:br>
                        <a:rPr lang="en-US" sz="1100" u="none" strike="noStrike" dirty="0">
                          <a:effectLst/>
                          <a:latin typeface="Times New Roman" pitchFamily="18" charset="0"/>
                          <a:cs typeface="Times New Roman" pitchFamily="18" charset="0"/>
                        </a:rPr>
                      </a:br>
                      <a:r>
                        <a:rPr lang="en-US" sz="1100" u="none" strike="noStrike" dirty="0" err="1">
                          <a:effectLst/>
                          <a:latin typeface="Times New Roman" pitchFamily="18" charset="0"/>
                          <a:cs typeface="Times New Roman" pitchFamily="18" charset="0"/>
                        </a:rPr>
                        <a:t>sấy</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quần</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áo</a:t>
                      </a:r>
                      <a:endParaRPr lang="en-US"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100" u="none" strike="noStrike" dirty="0">
                          <a:effectLst/>
                          <a:latin typeface="Times New Roman" pitchFamily="18" charset="0"/>
                          <a:cs typeface="Times New Roman" pitchFamily="18" charset="0"/>
                        </a:rPr>
                        <a:t>Có đất đai/ nhà/xưởng/</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tài sản/</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máy móc</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cho thuê</a:t>
                      </a:r>
                      <a:endParaRPr lang="vi-VN"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dirty="0" err="1">
                          <a:effectLst/>
                          <a:latin typeface="Times New Roman" pitchFamily="18" charset="0"/>
                          <a:cs typeface="Times New Roman" pitchFamily="18" charset="0"/>
                        </a:rPr>
                        <a:t>Tiêu</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thụ</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điện</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từ</a:t>
                      </a:r>
                      <a:r>
                        <a:rPr lang="en-US" sz="1100" u="none" strike="noStrike" dirty="0">
                          <a:effectLst/>
                          <a:latin typeface="Times New Roman" pitchFamily="18" charset="0"/>
                          <a:cs typeface="Times New Roman" pitchFamily="18" charset="0"/>
                        </a:rPr>
                        <a:t> 150 KW/  </a:t>
                      </a:r>
                      <a:r>
                        <a:rPr lang="en-US" sz="1100" u="none" strike="noStrike" dirty="0" err="1">
                          <a:effectLst/>
                          <a:latin typeface="Times New Roman" pitchFamily="18" charset="0"/>
                          <a:cs typeface="Times New Roman" pitchFamily="18" charset="0"/>
                        </a:rPr>
                        <a:t>tháng</a:t>
                      </a:r>
                      <a:br>
                        <a:rPr lang="en-US" sz="1100" u="none" strike="noStrike" dirty="0">
                          <a:effectLst/>
                          <a:latin typeface="Times New Roman" pitchFamily="18" charset="0"/>
                          <a:cs typeface="Times New Roman" pitchFamily="18" charset="0"/>
                        </a:rPr>
                      </a:br>
                      <a:r>
                        <a:rPr lang="en-US" sz="1100" u="none" strike="noStrike" dirty="0" err="1">
                          <a:effectLst/>
                          <a:latin typeface="Times New Roman" pitchFamily="18" charset="0"/>
                          <a:cs typeface="Times New Roman" pitchFamily="18" charset="0"/>
                        </a:rPr>
                        <a:t>trở</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lên</a:t>
                      </a:r>
                      <a:endParaRPr lang="en-US"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100" u="none" strike="noStrike" dirty="0">
                          <a:effectLst/>
                          <a:latin typeface="Times New Roman" pitchFamily="18" charset="0"/>
                          <a:cs typeface="Times New Roman" pitchFamily="18" charset="0"/>
                        </a:rPr>
                        <a:t>Diện tích </a:t>
                      </a:r>
                      <a:r>
                        <a:rPr lang="en-US" sz="1100" u="none" strike="noStrike" dirty="0" err="1">
                          <a:effectLst/>
                          <a:latin typeface="Times New Roman" pitchFamily="18" charset="0"/>
                          <a:cs typeface="Times New Roman" pitchFamily="18" charset="0"/>
                        </a:rPr>
                        <a:t>nhà</a:t>
                      </a:r>
                      <a:r>
                        <a:rPr lang="en-US" sz="1100" u="none" strike="noStrike" baseline="0" dirty="0">
                          <a:effectLst/>
                          <a:latin typeface="Times New Roman" pitchFamily="18" charset="0"/>
                          <a:cs typeface="Times New Roman" pitchFamily="18" charset="0"/>
                        </a:rPr>
                        <a:t>  </a:t>
                      </a:r>
                      <a:r>
                        <a:rPr lang="vi-VN" sz="1100" u="none" strike="noStrike" dirty="0">
                          <a:effectLst/>
                          <a:latin typeface="Times New Roman" pitchFamily="18" charset="0"/>
                          <a:cs typeface="Times New Roman" pitchFamily="18" charset="0"/>
                        </a:rPr>
                        <a:t>ở bình quân đầu người từ </a:t>
                      </a:r>
                      <a:r>
                        <a:rPr lang="en-US" sz="1100" u="none" strike="noStrike" dirty="0">
                          <a:effectLst/>
                          <a:latin typeface="Times New Roman" pitchFamily="18" charset="0"/>
                          <a:cs typeface="Times New Roman" pitchFamily="18" charset="0"/>
                        </a:rPr>
                        <a:t>25</a:t>
                      </a:r>
                      <a:r>
                        <a:rPr lang="vi-VN" sz="1100" u="none" strike="noStrike" dirty="0">
                          <a:effectLst/>
                          <a:latin typeface="Times New Roman" pitchFamily="18" charset="0"/>
                          <a:cs typeface="Times New Roman" pitchFamily="18" charset="0"/>
                        </a:rPr>
                        <a:t> m2 trở lên</a:t>
                      </a:r>
                      <a:endParaRPr lang="vi-VN"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100" u="none" strike="noStrike" dirty="0">
                          <a:effectLst/>
                          <a:latin typeface="Times New Roman" pitchFamily="18" charset="0"/>
                          <a:cs typeface="Times New Roman" pitchFamily="18" charset="0"/>
                        </a:rPr>
                        <a:t>Có ít nhất một người</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là công chức/</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viên chức hoặc có lương hưu/trợ cấp</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ưu</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đãi</a:t>
                      </a:r>
                      <a:r>
                        <a:rPr lang="en-US" sz="1100" u="none" strike="noStrike" baseline="0" dirty="0">
                          <a:effectLst/>
                          <a:latin typeface="Times New Roman" pitchFamily="18" charset="0"/>
                          <a:cs typeface="Times New Roman" pitchFamily="18" charset="0"/>
                        </a:rPr>
                        <a:t> </a:t>
                      </a:r>
                      <a:br>
                        <a:rPr lang="vi-VN" sz="1100" u="none" strike="noStrike" dirty="0">
                          <a:effectLst/>
                          <a:latin typeface="Times New Roman" pitchFamily="18" charset="0"/>
                          <a:cs typeface="Times New Roman" pitchFamily="18" charset="0"/>
                        </a:rPr>
                      </a:br>
                      <a:r>
                        <a:rPr lang="vi-VN" sz="1100" u="none" strike="noStrike" dirty="0">
                          <a:effectLst/>
                          <a:latin typeface="Times New Roman" pitchFamily="18" charset="0"/>
                          <a:cs typeface="Times New Roman" pitchFamily="18" charset="0"/>
                        </a:rPr>
                        <a:t>người có công</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hàng</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tháng</a:t>
                      </a:r>
                      <a:endParaRPr lang="vi-VN"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100" u="none" strike="noStrike" dirty="0">
                          <a:effectLst/>
                          <a:latin typeface="Times New Roman" pitchFamily="18" charset="0"/>
                          <a:cs typeface="Times New Roman" pitchFamily="18" charset="0"/>
                        </a:rPr>
                        <a:t>Có ít nhất một người đang làm việc có</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hợp</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đồng</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lao</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động</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trở</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lên</a:t>
                      </a:r>
                      <a:r>
                        <a:rPr lang="en-US" sz="1100" u="none" strike="noStrike" baseline="0" dirty="0">
                          <a:effectLst/>
                          <a:latin typeface="Times New Roman" pitchFamily="18" charset="0"/>
                          <a:cs typeface="Times New Roman" pitchFamily="18" charset="0"/>
                        </a:rPr>
                        <a:t> </a:t>
                      </a:r>
                      <a:endParaRPr lang="vi-VN" sz="1100" b="0"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en-US" sz="1100" u="none" strike="noStrike" dirty="0" err="1">
                          <a:effectLst/>
                          <a:latin typeface="Times New Roman" pitchFamily="18" charset="0"/>
                          <a:cs typeface="Times New Roman" pitchFamily="18" charset="0"/>
                        </a:rPr>
                        <a:t>Tổng</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số</a:t>
                      </a:r>
                      <a:r>
                        <a:rPr lang="en-US" sz="1100" u="none" strike="noStrike" dirty="0">
                          <a:effectLst/>
                          <a:latin typeface="Times New Roman" pitchFamily="18" charset="0"/>
                          <a:cs typeface="Times New Roman" pitchFamily="18" charset="0"/>
                        </a:rPr>
                        <a:t> </a:t>
                      </a:r>
                      <a:r>
                        <a:rPr lang="en-US" sz="1100" u="none" strike="noStrike" dirty="0" err="1">
                          <a:effectLst/>
                          <a:latin typeface="Times New Roman" pitchFamily="18" charset="0"/>
                          <a:cs typeface="Times New Roman" pitchFamily="18" charset="0"/>
                        </a:rPr>
                        <a:t>chỉ</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tiêu</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từ</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cột</a:t>
                      </a:r>
                      <a:r>
                        <a:rPr lang="en-US" sz="1100" u="none" strike="noStrike" baseline="0" dirty="0">
                          <a:effectLst/>
                          <a:latin typeface="Times New Roman" pitchFamily="18" charset="0"/>
                          <a:cs typeface="Times New Roman" pitchFamily="18" charset="0"/>
                        </a:rPr>
                        <a:t> 1 </a:t>
                      </a:r>
                      <a:r>
                        <a:rPr lang="en-US" sz="1100" u="none" strike="noStrike" baseline="0" dirty="0" err="1">
                          <a:effectLst/>
                          <a:latin typeface="Times New Roman" pitchFamily="18" charset="0"/>
                          <a:cs typeface="Times New Roman" pitchFamily="18" charset="0"/>
                        </a:rPr>
                        <a:t>đến</a:t>
                      </a:r>
                      <a:r>
                        <a:rPr lang="en-US" sz="1100" u="none" strike="noStrike" baseline="0" dirty="0">
                          <a:effectLst/>
                          <a:latin typeface="Times New Roman" pitchFamily="18" charset="0"/>
                          <a:cs typeface="Times New Roman" pitchFamily="18" charset="0"/>
                        </a:rPr>
                        <a:t> </a:t>
                      </a:r>
                      <a:r>
                        <a:rPr lang="en-US" sz="1100" u="none" strike="noStrike" baseline="0" dirty="0" err="1">
                          <a:effectLst/>
                          <a:latin typeface="Times New Roman" pitchFamily="18" charset="0"/>
                          <a:cs typeface="Times New Roman" pitchFamily="18" charset="0"/>
                        </a:rPr>
                        <a:t>cột</a:t>
                      </a:r>
                      <a:r>
                        <a:rPr lang="en-US" sz="1100" u="none" strike="noStrike" baseline="0" dirty="0">
                          <a:effectLst/>
                          <a:latin typeface="Times New Roman" pitchFamily="18" charset="0"/>
                          <a:cs typeface="Times New Roman" pitchFamily="18" charset="0"/>
                        </a:rPr>
                        <a:t> 9</a:t>
                      </a:r>
                      <a:endParaRPr lang="en-US" sz="1100" b="1" i="0" u="none" strike="noStrike" dirty="0">
                        <a:solidFill>
                          <a:srgbClr val="000000"/>
                        </a:solidFill>
                        <a:effectLst/>
                        <a:latin typeface="Times New Roman" panose="02020603050405020304" pitchFamily="18" charset="0"/>
                        <a:cs typeface="Times New Roman"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vi-VN" sz="1200" b="1" i="0" u="none" strike="noStrike" dirty="0">
                          <a:solidFill>
                            <a:srgbClr val="000000"/>
                          </a:solidFill>
                          <a:effectLst/>
                          <a:latin typeface="Times New Roman"/>
                        </a:rPr>
                        <a:t>Kết quả</a:t>
                      </a:r>
                      <a:br>
                        <a:rPr lang="vi-VN" sz="1200" b="1" i="0" u="none" strike="noStrike" dirty="0">
                          <a:solidFill>
                            <a:srgbClr val="000000"/>
                          </a:solidFill>
                          <a:effectLst/>
                          <a:latin typeface="Times New Roman"/>
                        </a:rPr>
                      </a:br>
                      <a:r>
                        <a:rPr lang="vi-VN" sz="1200" b="0" i="1" u="none" strike="noStrike" dirty="0">
                          <a:solidFill>
                            <a:srgbClr val="000000"/>
                          </a:solidFill>
                          <a:effectLst/>
                          <a:latin typeface="Times New Roman"/>
                        </a:rPr>
                        <a:t>(1. Hộ có từ 04 chỉ tiêu trở lên, đánh mã 0 và ngừng rà soát;</a:t>
                      </a:r>
                      <a:br>
                        <a:rPr lang="vi-VN" sz="1200" b="0" i="1" u="none" strike="noStrike" dirty="0">
                          <a:solidFill>
                            <a:srgbClr val="000000"/>
                          </a:solidFill>
                          <a:effectLst/>
                          <a:latin typeface="Times New Roman"/>
                        </a:rPr>
                      </a:br>
                      <a:r>
                        <a:rPr lang="vi-VN" sz="1200" b="0" i="1" u="none" strike="noStrike" dirty="0">
                          <a:solidFill>
                            <a:srgbClr val="000000"/>
                          </a:solidFill>
                          <a:effectLst/>
                          <a:latin typeface="Times New Roman"/>
                        </a:rPr>
                        <a:t>2. Hộ có dưới 04 chỉ tiêu, đánh mã 1 và đưa vào danh sách rà soát phiếu B)</a:t>
                      </a:r>
                      <a:endParaRPr lang="vi-VN" sz="1200" b="1" i="0" u="none" strike="noStrike" dirty="0">
                        <a:solidFill>
                          <a:srgbClr val="000000"/>
                        </a:solidFill>
                        <a:effectLst/>
                        <a:latin typeface="Times New Roman"/>
                      </a:endParaRPr>
                    </a:p>
                  </a:txBody>
                  <a:tcPr marL="9525" marR="9525" marT="95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fontAlgn="ctr"/>
                      <a:r>
                        <a:rPr lang="vi-VN" sz="1200" b="0" i="0" u="none" strike="noStrike" dirty="0">
                          <a:solidFill>
                            <a:srgbClr val="000000"/>
                          </a:solidFill>
                          <a:effectLst/>
                          <a:latin typeface="Times New Roman"/>
                        </a:rPr>
                        <a:t>Chữ ký và xác nhận của hộ gia đình</a:t>
                      </a:r>
                    </a:p>
                  </a:txBody>
                  <a:tcPr marL="9525" marR="9525" marT="95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192195">
                <a:tc vMerge="1">
                  <a:txBody>
                    <a:bodyPr/>
                    <a:lstStyle/>
                    <a:p>
                      <a:endParaRPr lang="en-US"/>
                    </a:p>
                  </a:txBody>
                  <a:tcPr/>
                </a:tc>
                <a:tc vMerge="1">
                  <a:txBody>
                    <a:bodyPr/>
                    <a:lstStyle/>
                    <a:p>
                      <a:endParaRPr lang="en-US"/>
                    </a:p>
                  </a:txBody>
                  <a:tcPr/>
                </a:tc>
                <a:tc vMerge="1">
                  <a:txBody>
                    <a:bodyPr/>
                    <a:lstStyle/>
                    <a:p>
                      <a:endParaRPr lang="en-US"/>
                    </a:p>
                  </a:txBody>
                  <a:tcPr/>
                </a:tc>
                <a:tc gridSpan="10">
                  <a:txBody>
                    <a:bodyPr/>
                    <a:lstStyle/>
                    <a:p>
                      <a:pPr algn="l" fontAlgn="ctr"/>
                      <a:r>
                        <a:rPr lang="vi-VN" sz="1100" b="1" u="none" strike="noStrike" dirty="0">
                          <a:solidFill>
                            <a:srgbClr val="0000FF"/>
                          </a:solidFill>
                          <a:effectLst/>
                        </a:rPr>
                        <a:t>+ Cột 0:</a:t>
                      </a:r>
                      <a:r>
                        <a:rPr lang="en-US" sz="1100" b="1" u="none" strike="noStrike" dirty="0">
                          <a:solidFill>
                            <a:srgbClr val="0000FF"/>
                          </a:solidFill>
                          <a:effectLst/>
                        </a:rPr>
                        <a:t> </a:t>
                      </a:r>
                      <a:r>
                        <a:rPr lang="en-US" sz="1100" b="1" u="none" strike="noStrike" dirty="0" err="1">
                          <a:solidFill>
                            <a:srgbClr val="0000FF"/>
                          </a:solidFill>
                          <a:effectLst/>
                        </a:rPr>
                        <a:t>Nhận</a:t>
                      </a:r>
                      <a:r>
                        <a:rPr lang="en-US" sz="1100" b="1" u="none" strike="noStrike" baseline="0" dirty="0">
                          <a:solidFill>
                            <a:srgbClr val="0000FF"/>
                          </a:solidFill>
                          <a:effectLst/>
                        </a:rPr>
                        <a:t> </a:t>
                      </a:r>
                      <a:r>
                        <a:rPr lang="en-US" sz="1100" b="1" u="none" strike="noStrike" baseline="0" dirty="0" err="1">
                          <a:solidFill>
                            <a:srgbClr val="0000FF"/>
                          </a:solidFill>
                          <a:effectLst/>
                        </a:rPr>
                        <a:t>diện</a:t>
                      </a:r>
                      <a:r>
                        <a:rPr lang="en-US" sz="1100" b="1" u="none" strike="noStrike" baseline="0" dirty="0">
                          <a:solidFill>
                            <a:srgbClr val="0000FF"/>
                          </a:solidFill>
                          <a:effectLst/>
                        </a:rPr>
                        <a:t>  </a:t>
                      </a:r>
                      <a:r>
                        <a:rPr lang="en-US" sz="1100" b="1" u="none" strike="noStrike" baseline="0" dirty="0" err="1">
                          <a:solidFill>
                            <a:srgbClr val="0000FF"/>
                          </a:solidFill>
                          <a:effectLst/>
                        </a:rPr>
                        <a:t>nhanh</a:t>
                      </a:r>
                      <a:r>
                        <a:rPr lang="en-US" sz="1100" b="1" u="none" strike="noStrike" baseline="0" dirty="0">
                          <a:solidFill>
                            <a:srgbClr val="0000FF"/>
                          </a:solidFill>
                          <a:effectLst/>
                        </a:rPr>
                        <a:t> </a:t>
                      </a:r>
                      <a:r>
                        <a:rPr lang="en-US" sz="1100" b="1" u="none" strike="noStrike" baseline="0" dirty="0" err="1">
                          <a:solidFill>
                            <a:srgbClr val="0000FF"/>
                          </a:solidFill>
                          <a:effectLst/>
                        </a:rPr>
                        <a:t>hộ</a:t>
                      </a:r>
                      <a:r>
                        <a:rPr lang="en-US" sz="1100" b="1" u="none" strike="noStrike" baseline="0" dirty="0">
                          <a:solidFill>
                            <a:srgbClr val="0000FF"/>
                          </a:solidFill>
                          <a:effectLst/>
                        </a:rPr>
                        <a:t> </a:t>
                      </a:r>
                      <a:r>
                        <a:rPr lang="en-US" sz="1100" b="1" u="none" strike="noStrike" baseline="0" dirty="0" err="1">
                          <a:solidFill>
                            <a:srgbClr val="0000FF"/>
                          </a:solidFill>
                          <a:effectLst/>
                        </a:rPr>
                        <a:t>gia</a:t>
                      </a:r>
                      <a:r>
                        <a:rPr lang="en-US" sz="1100" b="1" u="none" strike="noStrike" baseline="0" dirty="0">
                          <a:solidFill>
                            <a:srgbClr val="0000FF"/>
                          </a:solidFill>
                          <a:effectLst/>
                        </a:rPr>
                        <a:t> </a:t>
                      </a:r>
                      <a:r>
                        <a:rPr lang="en-US" sz="1100" b="1" u="none" strike="noStrike" baseline="0" dirty="0" err="1">
                          <a:solidFill>
                            <a:srgbClr val="0000FF"/>
                          </a:solidFill>
                          <a:effectLst/>
                        </a:rPr>
                        <a:t>đình</a:t>
                      </a:r>
                      <a:r>
                        <a:rPr lang="en-US" sz="1100" b="1" u="none" strike="noStrike" baseline="0" dirty="0">
                          <a:solidFill>
                            <a:srgbClr val="0000FF"/>
                          </a:solidFill>
                          <a:effectLst/>
                        </a:rPr>
                        <a:t> </a:t>
                      </a:r>
                      <a:r>
                        <a:rPr lang="en-US" sz="1100" b="1" u="none" strike="noStrike" baseline="0" dirty="0" err="1">
                          <a:solidFill>
                            <a:srgbClr val="0000FF"/>
                          </a:solidFill>
                          <a:effectLst/>
                        </a:rPr>
                        <a:t>không</a:t>
                      </a:r>
                      <a:r>
                        <a:rPr lang="en-US" sz="1100" b="1" u="none" strike="noStrike" baseline="0" dirty="0">
                          <a:solidFill>
                            <a:srgbClr val="0000FF"/>
                          </a:solidFill>
                          <a:effectLst/>
                        </a:rPr>
                        <a:t> </a:t>
                      </a:r>
                      <a:r>
                        <a:rPr lang="en-US" sz="1100" b="1" u="none" strike="noStrike" baseline="0" dirty="0" err="1">
                          <a:solidFill>
                            <a:srgbClr val="0000FF"/>
                          </a:solidFill>
                          <a:effectLst/>
                        </a:rPr>
                        <a:t>thuộc</a:t>
                      </a:r>
                      <a:r>
                        <a:rPr lang="en-US" sz="1100" b="1" u="none" strike="noStrike" baseline="0" dirty="0">
                          <a:solidFill>
                            <a:srgbClr val="0000FF"/>
                          </a:solidFill>
                          <a:effectLst/>
                        </a:rPr>
                        <a:t> </a:t>
                      </a:r>
                      <a:r>
                        <a:rPr lang="en-US" sz="1100" b="1" u="none" strike="noStrike" baseline="0" dirty="0" err="1">
                          <a:solidFill>
                            <a:srgbClr val="0000FF"/>
                          </a:solidFill>
                          <a:effectLst/>
                        </a:rPr>
                        <a:t>đối</a:t>
                      </a:r>
                      <a:r>
                        <a:rPr lang="en-US" sz="1100" b="1" u="none" strike="noStrike" baseline="0" dirty="0">
                          <a:solidFill>
                            <a:srgbClr val="0000FF"/>
                          </a:solidFill>
                          <a:effectLst/>
                        </a:rPr>
                        <a:t> </a:t>
                      </a:r>
                      <a:r>
                        <a:rPr lang="en-US" sz="1100" b="1" u="none" strike="noStrike" baseline="0" dirty="0" err="1">
                          <a:solidFill>
                            <a:srgbClr val="0000FF"/>
                          </a:solidFill>
                          <a:effectLst/>
                        </a:rPr>
                        <a:t>tượng</a:t>
                      </a:r>
                      <a:r>
                        <a:rPr lang="en-US" sz="1100" b="1" u="none" strike="noStrike" baseline="0" dirty="0">
                          <a:solidFill>
                            <a:srgbClr val="0000FF"/>
                          </a:solidFill>
                          <a:effectLst/>
                        </a:rPr>
                        <a:t> </a:t>
                      </a:r>
                      <a:r>
                        <a:rPr lang="en-US" sz="1100" b="1" u="none" strike="noStrike" baseline="0" dirty="0" err="1">
                          <a:solidFill>
                            <a:srgbClr val="0000FF"/>
                          </a:solidFill>
                          <a:effectLst/>
                        </a:rPr>
                        <a:t>rà</a:t>
                      </a:r>
                      <a:r>
                        <a:rPr lang="en-US" sz="1100" b="1" u="none" strike="noStrike" baseline="0" dirty="0">
                          <a:solidFill>
                            <a:srgbClr val="0000FF"/>
                          </a:solidFill>
                          <a:effectLst/>
                        </a:rPr>
                        <a:t> </a:t>
                      </a:r>
                      <a:r>
                        <a:rPr lang="en-US" sz="1100" b="1" u="none" strike="noStrike" baseline="0" dirty="0" err="1">
                          <a:solidFill>
                            <a:srgbClr val="0000FF"/>
                          </a:solidFill>
                          <a:effectLst/>
                        </a:rPr>
                        <a:t>soát</a:t>
                      </a:r>
                      <a:r>
                        <a:rPr lang="en-US" sz="1100" b="1" u="none" strike="noStrike" baseline="0" dirty="0">
                          <a:solidFill>
                            <a:srgbClr val="0000FF"/>
                          </a:solidFill>
                          <a:effectLst/>
                        </a:rPr>
                        <a:t> </a:t>
                      </a:r>
                      <a:r>
                        <a:rPr lang="en-US" sz="1100" b="1" u="none" strike="noStrike" baseline="0" dirty="0" err="1">
                          <a:solidFill>
                            <a:srgbClr val="0000FF"/>
                          </a:solidFill>
                          <a:effectLst/>
                        </a:rPr>
                        <a:t>hộ</a:t>
                      </a:r>
                      <a:r>
                        <a:rPr lang="en-US" sz="1100" b="1" u="none" strike="noStrike" baseline="0" dirty="0">
                          <a:solidFill>
                            <a:srgbClr val="0000FF"/>
                          </a:solidFill>
                          <a:effectLst/>
                        </a:rPr>
                        <a:t> </a:t>
                      </a:r>
                      <a:r>
                        <a:rPr lang="en-US" sz="1100" b="1" u="none" strike="noStrike" baseline="0" dirty="0" err="1">
                          <a:solidFill>
                            <a:srgbClr val="0000FF"/>
                          </a:solidFill>
                          <a:effectLst/>
                        </a:rPr>
                        <a:t>nghèo</a:t>
                      </a:r>
                      <a:r>
                        <a:rPr lang="en-US" sz="1100" b="1" u="none" strike="noStrike" baseline="0" dirty="0">
                          <a:solidFill>
                            <a:srgbClr val="0000FF"/>
                          </a:solidFill>
                          <a:effectLst/>
                        </a:rPr>
                        <a:t>, </a:t>
                      </a:r>
                      <a:r>
                        <a:rPr lang="en-US" sz="1100" b="1" u="none" strike="noStrike" baseline="0" dirty="0" err="1">
                          <a:solidFill>
                            <a:srgbClr val="0000FF"/>
                          </a:solidFill>
                          <a:effectLst/>
                        </a:rPr>
                        <a:t>hộ</a:t>
                      </a:r>
                      <a:r>
                        <a:rPr lang="en-US" sz="1100" b="1" u="none" strike="noStrike" baseline="0" dirty="0">
                          <a:solidFill>
                            <a:srgbClr val="0000FF"/>
                          </a:solidFill>
                          <a:effectLst/>
                        </a:rPr>
                        <a:t> </a:t>
                      </a:r>
                      <a:r>
                        <a:rPr lang="en-US" sz="1100" b="1" u="none" strike="noStrike" baseline="0" dirty="0" err="1">
                          <a:solidFill>
                            <a:srgbClr val="0000FF"/>
                          </a:solidFill>
                          <a:effectLst/>
                        </a:rPr>
                        <a:t>cận</a:t>
                      </a:r>
                      <a:r>
                        <a:rPr lang="en-US" sz="1100" b="1" u="none" strike="noStrike" baseline="0" dirty="0">
                          <a:solidFill>
                            <a:srgbClr val="0000FF"/>
                          </a:solidFill>
                          <a:effectLst/>
                        </a:rPr>
                        <a:t> </a:t>
                      </a:r>
                      <a:r>
                        <a:rPr lang="en-US" sz="1100" b="1" u="none" strike="noStrike" baseline="0" dirty="0" err="1">
                          <a:solidFill>
                            <a:srgbClr val="0000FF"/>
                          </a:solidFill>
                          <a:effectLst/>
                        </a:rPr>
                        <a:t>nghèo</a:t>
                      </a:r>
                      <a:r>
                        <a:rPr lang="en-US" sz="1100" b="1" u="none" strike="noStrike" baseline="0" dirty="0">
                          <a:solidFill>
                            <a:srgbClr val="0000FF"/>
                          </a:solidFill>
                          <a:effectLst/>
                        </a:rPr>
                        <a:t> </a:t>
                      </a:r>
                      <a:r>
                        <a:rPr lang="en-US" sz="1100" b="1" u="none" strike="noStrike" baseline="0" dirty="0" err="1">
                          <a:solidFill>
                            <a:srgbClr val="0000FF"/>
                          </a:solidFill>
                          <a:effectLst/>
                        </a:rPr>
                        <a:t>nếu</a:t>
                      </a:r>
                      <a:r>
                        <a:rPr lang="en-US" sz="1100" b="1" u="none" strike="noStrike" baseline="0" dirty="0">
                          <a:solidFill>
                            <a:srgbClr val="0000FF"/>
                          </a:solidFill>
                          <a:effectLst/>
                        </a:rPr>
                        <a:t> </a:t>
                      </a:r>
                      <a:r>
                        <a:rPr lang="en-US" sz="1100" b="1" u="none" strike="noStrike" baseline="0" dirty="0" err="1">
                          <a:solidFill>
                            <a:srgbClr val="0000FF"/>
                          </a:solidFill>
                          <a:effectLst/>
                        </a:rPr>
                        <a:t>có</a:t>
                      </a:r>
                      <a:r>
                        <a:rPr lang="en-US" sz="1100" b="1" u="none" strike="noStrike" baseline="0" dirty="0">
                          <a:solidFill>
                            <a:srgbClr val="0000FF"/>
                          </a:solidFill>
                          <a:effectLst/>
                        </a:rPr>
                        <a:t>  </a:t>
                      </a:r>
                      <a:r>
                        <a:rPr lang="en-US" sz="1100" b="1" u="none" strike="noStrike" baseline="0" dirty="0" err="1">
                          <a:solidFill>
                            <a:srgbClr val="0000FF"/>
                          </a:solidFill>
                          <a:effectLst/>
                        </a:rPr>
                        <a:t>một</a:t>
                      </a:r>
                      <a:r>
                        <a:rPr lang="en-US" sz="1100" b="1" u="none" strike="noStrike" baseline="0" dirty="0">
                          <a:solidFill>
                            <a:srgbClr val="0000FF"/>
                          </a:solidFill>
                          <a:effectLst/>
                        </a:rPr>
                        <a:t> </a:t>
                      </a:r>
                      <a:r>
                        <a:rPr lang="en-US" sz="1100" b="1" u="none" strike="noStrike" baseline="0" dirty="0" err="1">
                          <a:solidFill>
                            <a:srgbClr val="0000FF"/>
                          </a:solidFill>
                          <a:effectLst/>
                        </a:rPr>
                        <a:t>trong</a:t>
                      </a:r>
                      <a:r>
                        <a:rPr lang="en-US" sz="1100" b="1" u="none" strike="noStrike" baseline="0" dirty="0">
                          <a:solidFill>
                            <a:srgbClr val="0000FF"/>
                          </a:solidFill>
                          <a:effectLst/>
                        </a:rPr>
                        <a:t> </a:t>
                      </a:r>
                      <a:r>
                        <a:rPr lang="en-US" sz="1100" b="1" u="none" strike="noStrike" baseline="0" dirty="0" err="1">
                          <a:solidFill>
                            <a:srgbClr val="0000FF"/>
                          </a:solidFill>
                          <a:effectLst/>
                        </a:rPr>
                        <a:t>các</a:t>
                      </a:r>
                      <a:r>
                        <a:rPr lang="en-US" sz="1100" b="1" u="none" strike="noStrike" baseline="0" dirty="0">
                          <a:solidFill>
                            <a:srgbClr val="0000FF"/>
                          </a:solidFill>
                          <a:effectLst/>
                        </a:rPr>
                        <a:t> </a:t>
                      </a:r>
                      <a:r>
                        <a:rPr lang="en-US" sz="1100" b="1" u="none" strike="noStrike" baseline="0" dirty="0" err="1">
                          <a:solidFill>
                            <a:srgbClr val="0000FF"/>
                          </a:solidFill>
                          <a:effectLst/>
                        </a:rPr>
                        <a:t>điều</a:t>
                      </a:r>
                      <a:r>
                        <a:rPr lang="en-US" sz="1100" b="1" u="none" strike="noStrike" baseline="0" dirty="0">
                          <a:solidFill>
                            <a:srgbClr val="0000FF"/>
                          </a:solidFill>
                          <a:effectLst/>
                        </a:rPr>
                        <a:t> </a:t>
                      </a:r>
                      <a:r>
                        <a:rPr lang="en-US" sz="1100" b="1" u="none" strike="noStrike" baseline="0" dirty="0" err="1">
                          <a:solidFill>
                            <a:srgbClr val="0000FF"/>
                          </a:solidFill>
                          <a:effectLst/>
                        </a:rPr>
                        <a:t>kiện</a:t>
                      </a:r>
                      <a:r>
                        <a:rPr lang="en-US" sz="1100" b="1" u="none" strike="noStrike" baseline="0" dirty="0">
                          <a:solidFill>
                            <a:srgbClr val="0000FF"/>
                          </a:solidFill>
                          <a:effectLst/>
                        </a:rPr>
                        <a:t> </a:t>
                      </a:r>
                      <a:r>
                        <a:rPr lang="en-US" sz="1100" b="1" u="none" strike="noStrike" baseline="0" dirty="0" err="1">
                          <a:solidFill>
                            <a:srgbClr val="0000FF"/>
                          </a:solidFill>
                          <a:effectLst/>
                        </a:rPr>
                        <a:t>sau</a:t>
                      </a:r>
                      <a:r>
                        <a:rPr lang="en-US" sz="1100" b="1" u="none" strike="noStrike" baseline="0" dirty="0">
                          <a:solidFill>
                            <a:srgbClr val="0000FF"/>
                          </a:solidFill>
                          <a:effectLst/>
                        </a:rPr>
                        <a:t>: </a:t>
                      </a:r>
                      <a:br>
                        <a:rPr lang="vi-VN" sz="1100" u="none" strike="noStrike" dirty="0">
                          <a:effectLst/>
                        </a:rPr>
                      </a:br>
                      <a:r>
                        <a:rPr lang="vi-VN" sz="1100" u="none" strike="noStrike" dirty="0">
                          <a:effectLst/>
                        </a:rPr>
                        <a:t>+ Cột 1 đến Cột 9:</a:t>
                      </a:r>
                      <a:r>
                        <a:rPr lang="en-US" sz="1100" u="none" strike="noStrike" dirty="0">
                          <a:effectLst/>
                        </a:rPr>
                        <a:t> </a:t>
                      </a:r>
                      <a:r>
                        <a:rPr lang="en-US" sz="1100" u="none" strike="noStrike" dirty="0" err="1">
                          <a:effectLst/>
                        </a:rPr>
                        <a:t>hỏi</a:t>
                      </a:r>
                      <a:r>
                        <a:rPr lang="en-US" sz="1100" u="none" strike="noStrike" baseline="0" dirty="0">
                          <a:effectLst/>
                        </a:rPr>
                        <a:t> </a:t>
                      </a:r>
                      <a:r>
                        <a:rPr lang="en-US" sz="1100" u="none" strike="noStrike" baseline="0" dirty="0" err="1">
                          <a:effectLst/>
                        </a:rPr>
                        <a:t>từng</a:t>
                      </a:r>
                      <a:r>
                        <a:rPr lang="en-US" sz="1100" u="none" strike="noStrike" baseline="0" dirty="0">
                          <a:effectLst/>
                        </a:rPr>
                        <a:t> </a:t>
                      </a:r>
                      <a:r>
                        <a:rPr lang="en-US" sz="1100" u="none" strike="noStrike" baseline="0" dirty="0" err="1">
                          <a:effectLst/>
                        </a:rPr>
                        <a:t>chỉ</a:t>
                      </a:r>
                      <a:r>
                        <a:rPr lang="en-US" sz="1100" u="none" strike="noStrike" baseline="0" dirty="0">
                          <a:effectLst/>
                        </a:rPr>
                        <a:t> </a:t>
                      </a:r>
                      <a:r>
                        <a:rPr lang="en-US" sz="1100" u="none" strike="noStrike" baseline="0" dirty="0" err="1">
                          <a:effectLst/>
                        </a:rPr>
                        <a:t>tiêu</a:t>
                      </a:r>
                      <a:r>
                        <a:rPr lang="en-US" sz="1100" u="none" strike="noStrike" baseline="0" dirty="0">
                          <a:effectLst/>
                        </a:rPr>
                        <a:t>, </a:t>
                      </a:r>
                      <a:r>
                        <a:rPr lang="en-US" sz="1100" u="none" strike="noStrike" baseline="0" dirty="0" err="1">
                          <a:effectLst/>
                        </a:rPr>
                        <a:t>nếu</a:t>
                      </a:r>
                      <a:r>
                        <a:rPr lang="en-US" sz="1100" u="none" strike="noStrike" baseline="0" dirty="0">
                          <a:effectLst/>
                        </a:rPr>
                        <a:t> </a:t>
                      </a:r>
                      <a:r>
                        <a:rPr lang="en-US" sz="1100" u="none" strike="noStrike" baseline="0" dirty="0" err="1">
                          <a:effectLst/>
                        </a:rPr>
                        <a:t>trả</a:t>
                      </a:r>
                      <a:r>
                        <a:rPr lang="en-US" sz="1100" u="none" strike="noStrike" baseline="0" dirty="0">
                          <a:effectLst/>
                        </a:rPr>
                        <a:t> </a:t>
                      </a:r>
                      <a:r>
                        <a:rPr lang="en-US" sz="1100" u="none" strike="noStrike" baseline="0" dirty="0" err="1">
                          <a:effectLst/>
                        </a:rPr>
                        <a:t>lời</a:t>
                      </a:r>
                      <a:r>
                        <a:rPr lang="en-US" sz="1100" u="none" strike="noStrike" baseline="0" dirty="0">
                          <a:effectLst/>
                        </a:rPr>
                        <a:t> CÓ  </a:t>
                      </a:r>
                      <a:r>
                        <a:rPr lang="en-US" sz="1100" u="none" strike="noStrike" baseline="0" dirty="0" err="1">
                          <a:effectLst/>
                        </a:rPr>
                        <a:t>thì</a:t>
                      </a:r>
                      <a:r>
                        <a:rPr lang="en-US" sz="1100" u="none" strike="noStrike" baseline="0" dirty="0">
                          <a:effectLst/>
                        </a:rPr>
                        <a:t> </a:t>
                      </a:r>
                      <a:r>
                        <a:rPr lang="en-US" sz="1100" u="none" strike="noStrike" baseline="0" dirty="0" err="1">
                          <a:effectLst/>
                        </a:rPr>
                        <a:t>đánh</a:t>
                      </a:r>
                      <a:r>
                        <a:rPr lang="en-US" sz="1100" u="none" strike="noStrike" baseline="0" dirty="0">
                          <a:effectLst/>
                        </a:rPr>
                        <a:t> </a:t>
                      </a:r>
                      <a:r>
                        <a:rPr lang="en-US" sz="1100" u="none" strike="noStrike" baseline="0" dirty="0" err="1">
                          <a:effectLst/>
                        </a:rPr>
                        <a:t>mã</a:t>
                      </a:r>
                      <a:r>
                        <a:rPr lang="en-US" sz="1100" u="none" strike="noStrike" baseline="0" dirty="0">
                          <a:effectLst/>
                        </a:rPr>
                        <a:t> 1, KHÔNG  </a:t>
                      </a:r>
                      <a:r>
                        <a:rPr lang="en-US" sz="1100" u="none" strike="noStrike" baseline="0" dirty="0" err="1">
                          <a:effectLst/>
                        </a:rPr>
                        <a:t>thì</a:t>
                      </a:r>
                      <a:r>
                        <a:rPr lang="en-US" sz="1100" u="none" strike="noStrike" baseline="0" dirty="0">
                          <a:effectLst/>
                        </a:rPr>
                        <a:t> </a:t>
                      </a:r>
                      <a:r>
                        <a:rPr lang="en-US" sz="1100" u="none" strike="noStrike" baseline="0" dirty="0" err="1">
                          <a:effectLst/>
                        </a:rPr>
                        <a:t>đánh</a:t>
                      </a:r>
                      <a:r>
                        <a:rPr lang="en-US" sz="1100" u="none" strike="noStrike" baseline="0" dirty="0">
                          <a:effectLst/>
                        </a:rPr>
                        <a:t> </a:t>
                      </a:r>
                      <a:r>
                        <a:rPr lang="en-US" sz="1100" u="none" strike="noStrike" baseline="0" dirty="0" err="1">
                          <a:effectLst/>
                        </a:rPr>
                        <a:t>mã</a:t>
                      </a:r>
                      <a:r>
                        <a:rPr lang="en-US" sz="1100" u="none" strike="noStrike" baseline="0" dirty="0">
                          <a:effectLst/>
                        </a:rPr>
                        <a:t> 0 </a:t>
                      </a:r>
                      <a:endParaRPr lang="vi-VN" sz="1100" b="0" i="0" u="none" strike="noStrike" dirty="0">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228091">
                <a:tc>
                  <a:txBody>
                    <a:bodyPr/>
                    <a:lstStyle/>
                    <a:p>
                      <a:pPr algn="ctr" fontAlgn="ctr"/>
                      <a:r>
                        <a:rPr lang="en-US" sz="1100" u="none" strike="noStrike">
                          <a:effectLst/>
                        </a:rPr>
                        <a:t>A</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B</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C</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0</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1</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2</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3</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4</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5</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6</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7</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8</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9</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D</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E</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G</a:t>
                      </a:r>
                      <a:endParaRPr lang="en-US" sz="1100" b="0" i="0" u="none" strike="noStrike">
                        <a:solidFill>
                          <a:srgbClr val="000000"/>
                        </a:solidFill>
                        <a:effectLst/>
                        <a:latin typeface="Times New Roman" panose="02020603050405020304" pitchFamily="18" charset="0"/>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73582">
                <a:tc>
                  <a:txBody>
                    <a:bodyPr/>
                    <a:lstStyle/>
                    <a:p>
                      <a:pPr algn="ctr" fontAlgn="b"/>
                      <a:r>
                        <a:rPr lang="en-US" sz="1100" u="none" strike="noStrike">
                          <a:effectLst/>
                        </a:rPr>
                        <a:t>1</a:t>
                      </a:r>
                      <a:endParaRPr lang="en-US" sz="1100" b="0" i="0" u="none" strike="noStrike">
                        <a:solidFill>
                          <a:srgbClr val="000000"/>
                        </a:solidFill>
                        <a:effectLst/>
                        <a:latin typeface="Times New Roman" panose="02020603050405020304" pitchFamily="18" charset="0"/>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73582">
                <a:tc>
                  <a:txBody>
                    <a:bodyPr/>
                    <a:lstStyle/>
                    <a:p>
                      <a:pPr algn="ctr" fontAlgn="b"/>
                      <a:r>
                        <a:rPr lang="en-US" sz="1100" u="none" strike="noStrike">
                          <a:effectLst/>
                        </a:rPr>
                        <a:t>2</a:t>
                      </a:r>
                      <a:endParaRPr lang="en-US" sz="1100" b="0" i="0" u="none" strike="noStrike">
                        <a:solidFill>
                          <a:srgbClr val="000000"/>
                        </a:solidFill>
                        <a:effectLst/>
                        <a:latin typeface="Times New Roman" panose="02020603050405020304" pitchFamily="18" charset="0"/>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u="none" strike="noStrike">
                          <a:effectLst/>
                        </a:rPr>
                        <a:t> </a:t>
                      </a:r>
                      <a:endParaRPr lang="en-US" sz="1100" b="0" i="0" u="none" strike="noStrike">
                        <a:solidFill>
                          <a:srgbClr val="000000"/>
                        </a:solidFill>
                        <a:effectLst/>
                        <a:latin typeface="Arial-Rounded"/>
                      </a:endParaRPr>
                    </a:p>
                  </a:txBody>
                  <a:tcPr marL="5963" marR="5963" marT="59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100" u="none" strike="noStrike">
                          <a:effectLst/>
                        </a:rPr>
                        <a:t> </a:t>
                      </a:r>
                      <a:endParaRPr lang="en-US" sz="1100" b="0" i="0" u="none" strike="noStrike">
                        <a:solidFill>
                          <a:srgbClr val="000000"/>
                        </a:solidFill>
                        <a:effectLst/>
                        <a:latin typeface="Arial-Rounded"/>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5963" marR="5963" marT="59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6" name="Table 5">
            <a:extLst>
              <a:ext uri="{FF2B5EF4-FFF2-40B4-BE49-F238E27FC236}">
                <a16:creationId xmlns:a16="http://schemas.microsoft.com/office/drawing/2014/main" id="{D1C152E6-4B18-BD9B-B995-22D4D8E2FDD2}"/>
              </a:ext>
            </a:extLst>
          </p:cNvPr>
          <p:cNvGraphicFramePr>
            <a:graphicFrameLocks noGrp="1"/>
          </p:cNvGraphicFramePr>
          <p:nvPr>
            <p:extLst>
              <p:ext uri="{D42A27DB-BD31-4B8C-83A1-F6EECF244321}">
                <p14:modId xmlns:p14="http://schemas.microsoft.com/office/powerpoint/2010/main" val="2764110981"/>
              </p:ext>
            </p:extLst>
          </p:nvPr>
        </p:nvGraphicFramePr>
        <p:xfrm>
          <a:off x="1252330" y="4800600"/>
          <a:ext cx="7239000" cy="1936750"/>
        </p:xfrm>
        <a:graphic>
          <a:graphicData uri="http://schemas.openxmlformats.org/drawingml/2006/table">
            <a:tbl>
              <a:tblPr>
                <a:tableStyleId>{5C22544A-7EE6-4342-B048-85BDC9FD1C3A}</a:tableStyleId>
              </a:tblPr>
              <a:tblGrid>
                <a:gridCol w="7239000">
                  <a:extLst>
                    <a:ext uri="{9D8B030D-6E8A-4147-A177-3AD203B41FA5}">
                      <a16:colId xmlns:a16="http://schemas.microsoft.com/office/drawing/2014/main" val="20000"/>
                    </a:ext>
                  </a:extLst>
                </a:gridCol>
              </a:tblGrid>
              <a:tr h="199923">
                <a:tc>
                  <a:txBody>
                    <a:bodyPr/>
                    <a:lstStyle/>
                    <a:p>
                      <a:pPr algn="l" fontAlgn="ctr"/>
                      <a:r>
                        <a:rPr lang="en-US" sz="1200" b="1" u="none" strike="noStrike" dirty="0">
                          <a:solidFill>
                            <a:schemeClr val="tx1"/>
                          </a:solidFill>
                          <a:effectLst/>
                          <a:latin typeface="Times New Roman" pitchFamily="18" charset="0"/>
                          <a:cs typeface="Times New Roman" pitchFamily="18" charset="0"/>
                        </a:rPr>
                        <a:t>1. </a:t>
                      </a:r>
                      <a:r>
                        <a:rPr lang="en-US" sz="1200" b="1" u="none" strike="noStrike" dirty="0" err="1">
                          <a:solidFill>
                            <a:schemeClr val="tx1"/>
                          </a:solidFill>
                          <a:effectLst/>
                          <a:latin typeface="Times New Roman" pitchFamily="18" charset="0"/>
                          <a:cs typeface="Times New Roman" pitchFamily="18" charset="0"/>
                        </a:rPr>
                        <a:t>Nhà</a:t>
                      </a:r>
                      <a:r>
                        <a:rPr lang="en-US" sz="1200" b="1" u="none" strike="noStrike" dirty="0">
                          <a:solidFill>
                            <a:schemeClr val="tx1"/>
                          </a:solidFill>
                          <a:effectLst/>
                          <a:latin typeface="Times New Roman" pitchFamily="18" charset="0"/>
                          <a:cs typeface="Times New Roman" pitchFamily="18" charset="0"/>
                        </a:rPr>
                        <a:t> ở </a:t>
                      </a:r>
                      <a:r>
                        <a:rPr lang="en-US" sz="1200" b="1" u="none" strike="noStrike" dirty="0" err="1">
                          <a:solidFill>
                            <a:schemeClr val="tx1"/>
                          </a:solidFill>
                          <a:effectLst/>
                          <a:latin typeface="Times New Roman" pitchFamily="18" charset="0"/>
                          <a:cs typeface="Times New Roman" pitchFamily="18" charset="0"/>
                        </a:rPr>
                        <a:t>biệt</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thự</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cấp</a:t>
                      </a:r>
                      <a:r>
                        <a:rPr lang="en-US" sz="1200" b="1" u="none" strike="noStrike" baseline="0" dirty="0">
                          <a:solidFill>
                            <a:schemeClr val="tx1"/>
                          </a:solidFill>
                          <a:effectLst/>
                          <a:latin typeface="Times New Roman" pitchFamily="18" charset="0"/>
                          <a:cs typeface="Times New Roman" pitchFamily="18" charset="0"/>
                        </a:rPr>
                        <a:t> 1, </a:t>
                      </a:r>
                      <a:r>
                        <a:rPr lang="en-US" sz="1200" b="1" u="none" strike="noStrike" baseline="0" dirty="0" err="1">
                          <a:solidFill>
                            <a:schemeClr val="tx1"/>
                          </a:solidFill>
                          <a:effectLst/>
                          <a:latin typeface="Times New Roman" pitchFamily="18" charset="0"/>
                          <a:cs typeface="Times New Roman" pitchFamily="18" charset="0"/>
                        </a:rPr>
                        <a:t>cấp</a:t>
                      </a:r>
                      <a:r>
                        <a:rPr lang="en-US" sz="1200" b="1" u="none" strike="noStrike" baseline="0" dirty="0">
                          <a:solidFill>
                            <a:schemeClr val="tx1"/>
                          </a:solidFill>
                          <a:effectLst/>
                          <a:latin typeface="Times New Roman" pitchFamily="18" charset="0"/>
                          <a:cs typeface="Times New Roman" pitchFamily="18" charset="0"/>
                        </a:rPr>
                        <a:t> 2 </a:t>
                      </a:r>
                      <a:endParaRPr lang="en-US" sz="1200" b="1" i="0" u="none" strike="noStrike" dirty="0">
                        <a:solidFill>
                          <a:schemeClr val="tx1"/>
                        </a:solidFill>
                        <a:effectLst/>
                        <a:latin typeface="Times New Roman" panose="02020603050405020304" pitchFamily="18" charset="0"/>
                        <a:cs typeface="Times New Roman" pitchFamily="18" charset="0"/>
                      </a:endParaRPr>
                    </a:p>
                  </a:txBody>
                  <a:tcPr marL="4344" marR="4344" marT="4343" marB="0" anchor="ctr">
                    <a:solidFill>
                      <a:srgbClr val="CFFEA0"/>
                    </a:solidFill>
                  </a:tcPr>
                </a:tc>
                <a:extLst>
                  <a:ext uri="{0D108BD9-81ED-4DB2-BD59-A6C34878D82A}">
                    <a16:rowId xmlns:a16="http://schemas.microsoft.com/office/drawing/2014/main" val="10000"/>
                  </a:ext>
                </a:extLst>
              </a:tr>
              <a:tr h="370102">
                <a:tc>
                  <a:txBody>
                    <a:bodyPr/>
                    <a:lstStyle/>
                    <a:p>
                      <a:pPr algn="l" fontAlgn="ctr"/>
                      <a:r>
                        <a:rPr lang="vi-VN" sz="1200" b="1" u="none" strike="noStrike" dirty="0">
                          <a:solidFill>
                            <a:schemeClr val="tx1"/>
                          </a:solidFill>
                          <a:effectLst/>
                          <a:latin typeface="Times New Roman" pitchFamily="18" charset="0"/>
                          <a:cs typeface="Times New Roman" pitchFamily="18" charset="0"/>
                        </a:rPr>
                        <a:t>2. Hộ gia đình sở hữu doanh nghiệp, xưởng sản xuất, cơ sở kinh doanh thương mại, dịch vụ thuê mướn từ 3 lao động trở lên;</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hộ</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kinh</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doanh</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có</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đăng</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ký</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và</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nộp</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thuế</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từ</a:t>
                      </a:r>
                      <a:r>
                        <a:rPr lang="en-US" sz="1200" b="1" u="none" strike="noStrike" baseline="0" dirty="0">
                          <a:solidFill>
                            <a:schemeClr val="tx1"/>
                          </a:solidFill>
                          <a:effectLst/>
                          <a:latin typeface="Times New Roman" pitchFamily="18" charset="0"/>
                          <a:cs typeface="Times New Roman" pitchFamily="18" charset="0"/>
                        </a:rPr>
                        <a:t> 100 </a:t>
                      </a:r>
                      <a:r>
                        <a:rPr lang="en-US" sz="1200" b="1" u="none" strike="noStrike" baseline="0" dirty="0" err="1">
                          <a:solidFill>
                            <a:schemeClr val="tx1"/>
                          </a:solidFill>
                          <a:effectLst/>
                          <a:latin typeface="Times New Roman" pitchFamily="18" charset="0"/>
                          <a:cs typeface="Times New Roman" pitchFamily="18" charset="0"/>
                        </a:rPr>
                        <a:t>triệu</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đồng</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trở</a:t>
                      </a:r>
                      <a:r>
                        <a:rPr lang="en-US" sz="1200" b="1" u="none" strike="noStrike" baseline="0" dirty="0">
                          <a:solidFill>
                            <a:schemeClr val="tx1"/>
                          </a:solidFill>
                          <a:effectLst/>
                          <a:latin typeface="Times New Roman" pitchFamily="18" charset="0"/>
                          <a:cs typeface="Times New Roman" pitchFamily="18" charset="0"/>
                        </a:rPr>
                        <a:t> </a:t>
                      </a:r>
                      <a:r>
                        <a:rPr lang="en-US" sz="1200" b="1" u="none" strike="noStrike" baseline="0" dirty="0" err="1">
                          <a:solidFill>
                            <a:schemeClr val="tx1"/>
                          </a:solidFill>
                          <a:effectLst/>
                          <a:latin typeface="Times New Roman" pitchFamily="18" charset="0"/>
                          <a:cs typeface="Times New Roman" pitchFamily="18" charset="0"/>
                        </a:rPr>
                        <a:t>lên</a:t>
                      </a:r>
                      <a:r>
                        <a:rPr lang="en-US" sz="1200" b="1" u="none" strike="noStrike" baseline="0" dirty="0">
                          <a:solidFill>
                            <a:schemeClr val="tx1"/>
                          </a:solidFill>
                          <a:effectLst/>
                          <a:latin typeface="Times New Roman" pitchFamily="18" charset="0"/>
                          <a:cs typeface="Times New Roman" pitchFamily="18" charset="0"/>
                        </a:rPr>
                        <a:t>;</a:t>
                      </a:r>
                      <a:endParaRPr lang="vi-VN" sz="1200" b="1" i="0" u="none" strike="noStrike" dirty="0">
                        <a:solidFill>
                          <a:schemeClr val="tx1"/>
                        </a:solidFill>
                        <a:effectLst/>
                        <a:latin typeface="Times New Roman" panose="02020603050405020304" pitchFamily="18" charset="0"/>
                        <a:cs typeface="Times New Roman" pitchFamily="18" charset="0"/>
                      </a:endParaRPr>
                    </a:p>
                  </a:txBody>
                  <a:tcPr marL="4344" marR="4344" marT="4343" marB="0" anchor="ctr">
                    <a:solidFill>
                      <a:srgbClr val="CFFEA0"/>
                    </a:solidFill>
                  </a:tcPr>
                </a:tc>
                <a:extLst>
                  <a:ext uri="{0D108BD9-81ED-4DB2-BD59-A6C34878D82A}">
                    <a16:rowId xmlns:a16="http://schemas.microsoft.com/office/drawing/2014/main" val="10001"/>
                  </a:ext>
                </a:extLst>
              </a:tr>
              <a:tr h="370095">
                <a:tc>
                  <a:txBody>
                    <a:bodyPr/>
                    <a:lstStyle/>
                    <a:p>
                      <a:pPr algn="l" fontAlgn="ctr"/>
                      <a:r>
                        <a:rPr lang="en-US" sz="1200" b="1" u="none" strike="noStrike" dirty="0">
                          <a:solidFill>
                            <a:schemeClr val="tx1"/>
                          </a:solidFill>
                          <a:effectLst/>
                          <a:latin typeface="Times New Roman" pitchFamily="18" charset="0"/>
                          <a:cs typeface="Times New Roman" pitchFamily="18" charset="0"/>
                        </a:rPr>
                        <a:t>3. </a:t>
                      </a:r>
                      <a:r>
                        <a:rPr lang="en-US" sz="1200" b="1" u="none" strike="noStrike" dirty="0" err="1">
                          <a:solidFill>
                            <a:schemeClr val="tx1"/>
                          </a:solidFill>
                          <a:effectLst/>
                          <a:latin typeface="Times New Roman" pitchFamily="18" charset="0"/>
                          <a:cs typeface="Times New Roman" pitchFamily="18" charset="0"/>
                        </a:rPr>
                        <a:t>Hộ</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gia</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đình</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sở</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hữu</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trang</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trại</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hoặc</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chăn</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nuôi</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đàn</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gia</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súc</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gia</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cầm</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có</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giá</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trị</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từ</a:t>
                      </a:r>
                      <a:r>
                        <a:rPr lang="en-US" sz="1200" b="1" u="none" strike="noStrike" dirty="0">
                          <a:solidFill>
                            <a:schemeClr val="tx1"/>
                          </a:solidFill>
                          <a:effectLst/>
                          <a:latin typeface="Times New Roman" pitchFamily="18" charset="0"/>
                          <a:cs typeface="Times New Roman" pitchFamily="18" charset="0"/>
                        </a:rPr>
                        <a:t> 200 </a:t>
                      </a:r>
                      <a:r>
                        <a:rPr lang="en-US" sz="1200" b="1" u="none" strike="noStrike" dirty="0" err="1">
                          <a:solidFill>
                            <a:schemeClr val="tx1"/>
                          </a:solidFill>
                          <a:effectLst/>
                          <a:latin typeface="Times New Roman" pitchFamily="18" charset="0"/>
                          <a:cs typeface="Times New Roman" pitchFamily="18" charset="0"/>
                        </a:rPr>
                        <a:t>triệu</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đồng</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trở</a:t>
                      </a:r>
                      <a:r>
                        <a:rPr lang="en-US" sz="1200" b="1" u="none" strike="noStrike" dirty="0">
                          <a:solidFill>
                            <a:schemeClr val="tx1"/>
                          </a:solidFill>
                          <a:effectLst/>
                          <a:latin typeface="Times New Roman" pitchFamily="18" charset="0"/>
                          <a:cs typeface="Times New Roman" pitchFamily="18" charset="0"/>
                        </a:rPr>
                        <a:t> </a:t>
                      </a:r>
                      <a:r>
                        <a:rPr lang="en-US" sz="1200" b="1" u="none" strike="noStrike" dirty="0" err="1">
                          <a:solidFill>
                            <a:schemeClr val="tx1"/>
                          </a:solidFill>
                          <a:effectLst/>
                          <a:latin typeface="Times New Roman" pitchFamily="18" charset="0"/>
                          <a:cs typeface="Times New Roman" pitchFamily="18" charset="0"/>
                        </a:rPr>
                        <a:t>lên</a:t>
                      </a:r>
                      <a:r>
                        <a:rPr lang="en-US" sz="1200" b="1" u="none" strike="noStrike" dirty="0">
                          <a:solidFill>
                            <a:schemeClr val="tx1"/>
                          </a:solidFill>
                          <a:effectLst/>
                          <a:latin typeface="Times New Roman" pitchFamily="18" charset="0"/>
                          <a:cs typeface="Times New Roman" pitchFamily="18" charset="0"/>
                        </a:rPr>
                        <a:t>;</a:t>
                      </a:r>
                      <a:endParaRPr lang="en-US" sz="1200" b="1" i="0" u="none" strike="noStrike" dirty="0">
                        <a:solidFill>
                          <a:schemeClr val="tx1"/>
                        </a:solidFill>
                        <a:effectLst/>
                        <a:latin typeface="Times New Roman" panose="02020603050405020304" pitchFamily="18" charset="0"/>
                        <a:cs typeface="Times New Roman" pitchFamily="18" charset="0"/>
                      </a:endParaRPr>
                    </a:p>
                  </a:txBody>
                  <a:tcPr marL="4344" marR="4344" marT="4343" marB="0" anchor="ctr">
                    <a:solidFill>
                      <a:srgbClr val="CFFEA0"/>
                    </a:solidFill>
                  </a:tcPr>
                </a:tc>
                <a:extLst>
                  <a:ext uri="{0D108BD9-81ED-4DB2-BD59-A6C34878D82A}">
                    <a16:rowId xmlns:a16="http://schemas.microsoft.com/office/drawing/2014/main" val="10002"/>
                  </a:ext>
                </a:extLst>
              </a:tr>
              <a:tr h="382689">
                <a:tc>
                  <a:txBody>
                    <a:bodyPr/>
                    <a:lstStyle/>
                    <a:p>
                      <a:pPr algn="l" fontAlgn="ctr"/>
                      <a:r>
                        <a:rPr lang="vi-VN" sz="1200" b="1" u="none" strike="noStrike" dirty="0">
                          <a:solidFill>
                            <a:schemeClr val="tx1"/>
                          </a:solidFill>
                          <a:effectLst/>
                          <a:latin typeface="Times New Roman" pitchFamily="18" charset="0"/>
                          <a:cs typeface="Times New Roman" pitchFamily="18" charset="0"/>
                        </a:rPr>
                        <a:t>4. Hộ có một trong các loại tài sản sử dụng trong sản xuất kinh doanh như: ô tô, máy xúc, máy xay sát, máy tuốt lúa, máy cấy, máy gặt, máy cày, máy công nông, lồng cá từ 200 triệu đồng trở lên;</a:t>
                      </a:r>
                      <a:endParaRPr lang="vi-VN" sz="1200" b="1" i="0" u="none" strike="noStrike" dirty="0">
                        <a:solidFill>
                          <a:schemeClr val="tx1"/>
                        </a:solidFill>
                        <a:effectLst/>
                        <a:latin typeface="Times New Roman" panose="02020603050405020304" pitchFamily="18" charset="0"/>
                        <a:cs typeface="Times New Roman" pitchFamily="18" charset="0"/>
                      </a:endParaRPr>
                    </a:p>
                  </a:txBody>
                  <a:tcPr marL="4344" marR="4344" marT="4343" marB="0" anchor="ctr">
                    <a:solidFill>
                      <a:srgbClr val="CFFEA0"/>
                    </a:solidFill>
                  </a:tcPr>
                </a:tc>
                <a:extLst>
                  <a:ext uri="{0D108BD9-81ED-4DB2-BD59-A6C34878D82A}">
                    <a16:rowId xmlns:a16="http://schemas.microsoft.com/office/drawing/2014/main" val="10003"/>
                  </a:ext>
                </a:extLst>
              </a:tr>
              <a:tr h="613940">
                <a:tc>
                  <a:txBody>
                    <a:bodyPr/>
                    <a:lstStyle/>
                    <a:p>
                      <a:pPr algn="l" fontAlgn="ctr"/>
                      <a:r>
                        <a:rPr lang="en-US" sz="1200" b="1" i="0" u="none" strike="noStrike" dirty="0">
                          <a:solidFill>
                            <a:schemeClr val="tx1"/>
                          </a:solidFill>
                          <a:effectLst/>
                          <a:latin typeface="Times New Roman" pitchFamily="18" charset="0"/>
                          <a:cs typeface="Times New Roman" pitchFamily="18" charset="0"/>
                        </a:rPr>
                        <a:t>5.</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Điều</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kiện</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khác</a:t>
                      </a:r>
                      <a:r>
                        <a:rPr lang="en-US" sz="1200" b="1" i="0" u="none" strike="noStrike" baseline="0" dirty="0">
                          <a:solidFill>
                            <a:schemeClr val="tx1"/>
                          </a:solidFill>
                          <a:effectLst/>
                          <a:latin typeface="Times New Roman" pitchFamily="18" charset="0"/>
                          <a:cs typeface="Times New Roman" pitchFamily="18" charset="0"/>
                        </a:rPr>
                        <a:t> ( do Ban </a:t>
                      </a:r>
                      <a:r>
                        <a:rPr lang="en-US" sz="1200" b="1" i="0" u="none" strike="noStrike" baseline="0" dirty="0" err="1">
                          <a:solidFill>
                            <a:schemeClr val="tx1"/>
                          </a:solidFill>
                          <a:effectLst/>
                          <a:latin typeface="Times New Roman" pitchFamily="18" charset="0"/>
                          <a:cs typeface="Times New Roman" pitchFamily="18" charset="0"/>
                        </a:rPr>
                        <a:t>Chỉ</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đạo</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rà</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soát</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cấp</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tỉnh</a:t>
                      </a:r>
                      <a:r>
                        <a:rPr lang="en-US" sz="1200" b="1" i="0" u="none" strike="noStrike" baseline="0" dirty="0">
                          <a:solidFill>
                            <a:schemeClr val="tx1"/>
                          </a:solidFill>
                          <a:effectLst/>
                          <a:latin typeface="Times New Roman" pitchFamily="18" charset="0"/>
                          <a:cs typeface="Times New Roman" pitchFamily="18" charset="0"/>
                        </a:rPr>
                        <a:t> ban </a:t>
                      </a:r>
                      <a:r>
                        <a:rPr lang="en-US" sz="1200" b="1" i="0" u="none" strike="noStrike" baseline="0" dirty="0" err="1">
                          <a:solidFill>
                            <a:schemeClr val="tx1"/>
                          </a:solidFill>
                          <a:effectLst/>
                          <a:latin typeface="Times New Roman" pitchFamily="18" charset="0"/>
                          <a:cs typeface="Times New Roman" pitchFamily="18" charset="0"/>
                        </a:rPr>
                        <a:t>hành</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phù</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hợp</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với</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tình</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hình</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kinh</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tế</a:t>
                      </a:r>
                      <a:r>
                        <a:rPr lang="en-US" sz="1200" b="1" i="0" u="none" strike="noStrike" baseline="0" dirty="0">
                          <a:solidFill>
                            <a:schemeClr val="tx1"/>
                          </a:solidFill>
                          <a:effectLst/>
                          <a:latin typeface="Times New Roman" pitchFamily="18" charset="0"/>
                          <a:cs typeface="Times New Roman" pitchFamily="18" charset="0"/>
                        </a:rPr>
                        <a:t> - </a:t>
                      </a:r>
                      <a:r>
                        <a:rPr lang="en-US" sz="1200" b="1" i="0" u="none" strike="noStrike" baseline="0" dirty="0" err="1">
                          <a:solidFill>
                            <a:schemeClr val="tx1"/>
                          </a:solidFill>
                          <a:effectLst/>
                          <a:latin typeface="Times New Roman" pitchFamily="18" charset="0"/>
                          <a:cs typeface="Times New Roman" pitchFamily="18" charset="0"/>
                        </a:rPr>
                        <a:t>xã</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hội</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mức</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sống</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dân</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cư</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trên</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địa</a:t>
                      </a:r>
                      <a:r>
                        <a:rPr lang="en-US" sz="1200" b="1" i="0" u="none" strike="noStrike" baseline="0" dirty="0">
                          <a:solidFill>
                            <a:schemeClr val="tx1"/>
                          </a:solidFill>
                          <a:effectLst/>
                          <a:latin typeface="Times New Roman" pitchFamily="18" charset="0"/>
                          <a:cs typeface="Times New Roman" pitchFamily="18" charset="0"/>
                        </a:rPr>
                        <a:t> </a:t>
                      </a:r>
                      <a:r>
                        <a:rPr lang="en-US" sz="1200" b="1" i="0" u="none" strike="noStrike" baseline="0" dirty="0" err="1">
                          <a:solidFill>
                            <a:schemeClr val="tx1"/>
                          </a:solidFill>
                          <a:effectLst/>
                          <a:latin typeface="Times New Roman" pitchFamily="18" charset="0"/>
                          <a:cs typeface="Times New Roman" pitchFamily="18" charset="0"/>
                        </a:rPr>
                        <a:t>bàn</a:t>
                      </a:r>
                      <a:r>
                        <a:rPr lang="en-US" sz="1200" b="1" i="0" u="none" strike="noStrike" baseline="0" dirty="0">
                          <a:solidFill>
                            <a:schemeClr val="tx1"/>
                          </a:solidFill>
                          <a:effectLst/>
                          <a:latin typeface="Times New Roman" pitchFamily="18" charset="0"/>
                          <a:cs typeface="Times New Roman" pitchFamily="18" charset="0"/>
                        </a:rPr>
                        <a:t>) </a:t>
                      </a:r>
                      <a:endParaRPr lang="vi-VN" sz="1200" b="1" i="1" u="none" strike="noStrike" dirty="0">
                        <a:solidFill>
                          <a:schemeClr val="tx1"/>
                        </a:solidFill>
                        <a:effectLst/>
                        <a:latin typeface="Times New Roman" panose="02020603050405020304" pitchFamily="18" charset="0"/>
                        <a:cs typeface="Times New Roman" pitchFamily="18" charset="0"/>
                      </a:endParaRPr>
                    </a:p>
                  </a:txBody>
                  <a:tcPr marL="4344" marR="4344" marT="4343" marB="0" anchor="ctr">
                    <a:solidFill>
                      <a:srgbClr val="CFFEA0"/>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0A1DC7D-FA31-60EA-AD9E-DB98F9C0C124}"/>
              </a:ext>
            </a:extLst>
          </p:cNvPr>
          <p:cNvGraphicFramePr>
            <a:graphicFrameLocks noGrp="1"/>
          </p:cNvGraphicFramePr>
          <p:nvPr>
            <p:extLst>
              <p:ext uri="{D42A27DB-BD31-4B8C-83A1-F6EECF244321}">
                <p14:modId xmlns:p14="http://schemas.microsoft.com/office/powerpoint/2010/main" val="4212969812"/>
              </p:ext>
            </p:extLst>
          </p:nvPr>
        </p:nvGraphicFramePr>
        <p:xfrm>
          <a:off x="543340" y="1797738"/>
          <a:ext cx="8958469" cy="4523549"/>
        </p:xfrm>
        <a:graphic>
          <a:graphicData uri="http://schemas.openxmlformats.org/drawingml/2006/table">
            <a:tbl>
              <a:tblPr/>
              <a:tblGrid>
                <a:gridCol w="1053410">
                  <a:extLst>
                    <a:ext uri="{9D8B030D-6E8A-4147-A177-3AD203B41FA5}">
                      <a16:colId xmlns:a16="http://schemas.microsoft.com/office/drawing/2014/main" val="20000"/>
                    </a:ext>
                  </a:extLst>
                </a:gridCol>
                <a:gridCol w="2404718">
                  <a:extLst>
                    <a:ext uri="{9D8B030D-6E8A-4147-A177-3AD203B41FA5}">
                      <a16:colId xmlns:a16="http://schemas.microsoft.com/office/drawing/2014/main" val="20001"/>
                    </a:ext>
                  </a:extLst>
                </a:gridCol>
                <a:gridCol w="1794565">
                  <a:extLst>
                    <a:ext uri="{9D8B030D-6E8A-4147-A177-3AD203B41FA5}">
                      <a16:colId xmlns:a16="http://schemas.microsoft.com/office/drawing/2014/main" val="20002"/>
                    </a:ext>
                  </a:extLst>
                </a:gridCol>
                <a:gridCol w="1796359">
                  <a:extLst>
                    <a:ext uri="{9D8B030D-6E8A-4147-A177-3AD203B41FA5}">
                      <a16:colId xmlns:a16="http://schemas.microsoft.com/office/drawing/2014/main" val="20003"/>
                    </a:ext>
                  </a:extLst>
                </a:gridCol>
                <a:gridCol w="1909417">
                  <a:extLst>
                    <a:ext uri="{9D8B030D-6E8A-4147-A177-3AD203B41FA5}">
                      <a16:colId xmlns:a16="http://schemas.microsoft.com/office/drawing/2014/main" val="20004"/>
                    </a:ext>
                  </a:extLst>
                </a:gridCol>
              </a:tblGrid>
              <a:tr h="1445977">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STT</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Họ và tên chủ hộ</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Giới tính</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0" i="1"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 Nam,   2: Nữ)</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Năm sinh</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Nơi ở hiện tại</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100" b="0" i="1"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(Ghi theo thứ tự thôn/tổ)</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0"/>
                  </a:ext>
                </a:extLst>
              </a:tr>
              <a:tr h="421252">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A</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B</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2</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1"/>
                  </a:ext>
                </a:extLst>
              </a:tr>
              <a:tr h="669743">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1</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Nguyễn Văn A</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2"/>
                  </a:ext>
                </a:extLst>
              </a:tr>
              <a:tr h="74074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2</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Nguyễn Văn B</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3"/>
                  </a:ext>
                </a:extLst>
              </a:tr>
              <a:tr h="48278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3</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4"/>
                  </a:ext>
                </a:extLst>
              </a:tr>
              <a:tr h="301571">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5"/>
                  </a:ext>
                </a:extLst>
              </a:tr>
              <a:tr h="461485">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10000"/>
                        </a:lnSpc>
                        <a:spcBef>
                          <a:spcPct val="0"/>
                        </a:spcBef>
                        <a:spcAft>
                          <a:spcPct val="0"/>
                        </a:spcAft>
                        <a:buClrTx/>
                        <a:buSzTx/>
                        <a:buFontTx/>
                        <a:buNone/>
                        <a:tabLst/>
                      </a:pPr>
                      <a:r>
                        <a:rPr kumimoji="0" lang="en-US" altLang="en-US" sz="1300" b="1" i="0" u="none" strike="noStrike" cap="none" normalizeH="0" baseline="0">
                          <a:ln>
                            <a:noFill/>
                          </a:ln>
                          <a:solidFill>
                            <a:srgbClr val="000000"/>
                          </a:solidFill>
                          <a:effectLst/>
                          <a:latin typeface="Times New Roman" panose="02020603050405020304" pitchFamily="18" charset="0"/>
                          <a:cs typeface="Times New Roman" panose="02020603050405020304" pitchFamily="18" charset="0"/>
                        </a:rPr>
                        <a:t> </a:t>
                      </a:r>
                      <a:endParaRPr kumimoji="0" lang="en-US" altLang="en-US" sz="1400" b="0" i="0" u="none" strike="noStrike" cap="none" normalizeH="0" baseline="0">
                        <a:ln>
                          <a:noFill/>
                        </a:ln>
                        <a:solidFill>
                          <a:srgbClr val="000000"/>
                        </a:solidFill>
                        <a:effectLst/>
                        <a:latin typeface=".VnTime" panose="020B7200000000000000" pitchFamily="34" charset="0"/>
                        <a:cs typeface="Times New Roman" panose="02020603050405020304"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FFEA0"/>
                    </a:solidFill>
                  </a:tcPr>
                </a:tc>
                <a:extLst>
                  <a:ext uri="{0D108BD9-81ED-4DB2-BD59-A6C34878D82A}">
                    <a16:rowId xmlns:a16="http://schemas.microsoft.com/office/drawing/2014/main" val="10006"/>
                  </a:ext>
                </a:extLst>
              </a:tr>
            </a:tbl>
          </a:graphicData>
        </a:graphic>
      </p:graphicFrame>
      <p:sp>
        <p:nvSpPr>
          <p:cNvPr id="34868" name="Rectangle 8">
            <a:extLst>
              <a:ext uri="{FF2B5EF4-FFF2-40B4-BE49-F238E27FC236}">
                <a16:creationId xmlns:a16="http://schemas.microsoft.com/office/drawing/2014/main" id="{C62C0002-38BD-5226-9011-8B6E0096D808}"/>
              </a:ext>
            </a:extLst>
          </p:cNvPr>
          <p:cNvSpPr>
            <a:spLocks noChangeArrowheads="1"/>
          </p:cNvSpPr>
          <p:nvPr/>
        </p:nvSpPr>
        <p:spPr bwMode="auto">
          <a:xfrm>
            <a:off x="1152939" y="995567"/>
            <a:ext cx="7543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800" b="1">
                <a:latin typeface="Arial" panose="020B0604020202020204" pitchFamily="34" charset="0"/>
              </a:rPr>
              <a:t>DANH SÁCH HỘ GIA ĐÌNH CẦN RÀ SOÁT</a:t>
            </a:r>
            <a:endParaRPr lang="en-US" altLang="en-US" sz="2800">
              <a:solidFill>
                <a:srgbClr val="FF0000"/>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F7BFD7E9-58E9-F04F-4FF2-E93EA35ED650}"/>
              </a:ext>
            </a:extLst>
          </p:cNvPr>
          <p:cNvSpPr>
            <a:spLocks noGrp="1"/>
          </p:cNvSpPr>
          <p:nvPr>
            <p:ph type="title"/>
          </p:nvPr>
        </p:nvSpPr>
        <p:spPr>
          <a:xfrm>
            <a:off x="543342" y="685800"/>
            <a:ext cx="8984973" cy="838200"/>
          </a:xfrm>
          <a:noFill/>
          <a:scene3d>
            <a:camera prst="orthographicFront"/>
            <a:lightRig rig="threePt" dir="t"/>
          </a:scene3d>
          <a:sp3d prstMaterial="softEdge">
            <a:bevelT w="152400" h="50800" prst="softRound"/>
            <a:bevelB w="101600" prst="riblet"/>
          </a:sp3d>
        </p:spPr>
        <p:txBody>
          <a:bodyPr>
            <a:normAutofit/>
          </a:bodyPr>
          <a:lstStyle/>
          <a:p>
            <a:pPr algn="ctr" eaLnBrk="1" hangingPunct="1"/>
            <a:r>
              <a:rPr lang="en-US" altLang="en-US" sz="2800" b="1">
                <a:solidFill>
                  <a:srgbClr val="0000FF"/>
                </a:solidFill>
                <a:latin typeface="Times New Roman" panose="02020603050405020304" pitchFamily="18" charset="0"/>
                <a:cs typeface="Times New Roman" panose="02020603050405020304" pitchFamily="18" charset="0"/>
              </a:rPr>
              <a:t>A. CHUẨN </a:t>
            </a:r>
            <a:r>
              <a:rPr lang="en-US" altLang="en-US" sz="2800" b="1" dirty="0">
                <a:solidFill>
                  <a:srgbClr val="0000FF"/>
                </a:solidFill>
                <a:latin typeface="Times New Roman" panose="02020603050405020304" pitchFamily="18" charset="0"/>
                <a:cs typeface="Times New Roman" panose="02020603050405020304" pitchFamily="18" charset="0"/>
              </a:rPr>
              <a:t>NGHÈO </a:t>
            </a:r>
            <a:r>
              <a:rPr lang="en-US" altLang="en-US" sz="2800" b="1">
                <a:solidFill>
                  <a:srgbClr val="0000FF"/>
                </a:solidFill>
                <a:latin typeface="Times New Roman" panose="02020603050405020304" pitchFamily="18" charset="0"/>
                <a:cs typeface="Times New Roman" panose="02020603050405020304" pitchFamily="18" charset="0"/>
              </a:rPr>
              <a:t>ĐA CHIỀU GIAI </a:t>
            </a:r>
            <a:r>
              <a:rPr lang="en-US" altLang="en-US" sz="2800" b="1" dirty="0">
                <a:solidFill>
                  <a:srgbClr val="0000FF"/>
                </a:solidFill>
                <a:latin typeface="Times New Roman" panose="02020603050405020304" pitchFamily="18" charset="0"/>
                <a:cs typeface="Times New Roman" panose="02020603050405020304" pitchFamily="18" charset="0"/>
              </a:rPr>
              <a:t>ĐOẠN 2022-2025</a:t>
            </a:r>
          </a:p>
        </p:txBody>
      </p:sp>
      <p:sp>
        <p:nvSpPr>
          <p:cNvPr id="17411" name="Content Placeholder 5">
            <a:extLst>
              <a:ext uri="{FF2B5EF4-FFF2-40B4-BE49-F238E27FC236}">
                <a16:creationId xmlns:a16="http://schemas.microsoft.com/office/drawing/2014/main" id="{1ED5912B-BFCF-F6EB-CB0B-A719D9C585D2}"/>
              </a:ext>
            </a:extLst>
          </p:cNvPr>
          <p:cNvSpPr>
            <a:spLocks noGrp="1"/>
          </p:cNvSpPr>
          <p:nvPr>
            <p:ph idx="1"/>
          </p:nvPr>
        </p:nvSpPr>
        <p:spPr>
          <a:xfrm>
            <a:off x="2028825" y="1325218"/>
            <a:ext cx="8229600" cy="5242272"/>
          </a:xfrm>
        </p:spPr>
        <p:txBody>
          <a:bodyPr/>
          <a:lstStyle/>
          <a:p>
            <a:pPr marL="0" indent="0">
              <a:buNone/>
            </a:pPr>
            <a:endParaRPr lang="en-US" altLang="en-US"/>
          </a:p>
          <a:p>
            <a:pPr marL="0" indent="0">
              <a:buNone/>
            </a:pPr>
            <a:endParaRPr lang="en-US" altLang="en-US"/>
          </a:p>
        </p:txBody>
      </p:sp>
      <p:graphicFrame>
        <p:nvGraphicFramePr>
          <p:cNvPr id="2" name="Diagram 1">
            <a:extLst>
              <a:ext uri="{FF2B5EF4-FFF2-40B4-BE49-F238E27FC236}">
                <a16:creationId xmlns:a16="http://schemas.microsoft.com/office/drawing/2014/main" id="{198D64F1-7A86-4D16-9677-3854F42EB1DF}"/>
              </a:ext>
            </a:extLst>
          </p:cNvPr>
          <p:cNvGraphicFramePr/>
          <p:nvPr>
            <p:extLst>
              <p:ext uri="{D42A27DB-BD31-4B8C-83A1-F6EECF244321}">
                <p14:modId xmlns:p14="http://schemas.microsoft.com/office/powerpoint/2010/main" val="2092657799"/>
              </p:ext>
            </p:extLst>
          </p:nvPr>
        </p:nvGraphicFramePr>
        <p:xfrm>
          <a:off x="198656" y="1524000"/>
          <a:ext cx="9369414" cy="3834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Folded Corner 2">
            <a:extLst>
              <a:ext uri="{FF2B5EF4-FFF2-40B4-BE49-F238E27FC236}">
                <a16:creationId xmlns:a16="http://schemas.microsoft.com/office/drawing/2014/main" id="{1AD7C524-7767-43C8-9657-29A76B0CF394}"/>
              </a:ext>
            </a:extLst>
          </p:cNvPr>
          <p:cNvSpPr/>
          <p:nvPr/>
        </p:nvSpPr>
        <p:spPr>
          <a:xfrm>
            <a:off x="4280452" y="5458691"/>
            <a:ext cx="4518991" cy="713509"/>
          </a:xfrm>
          <a:prstGeom prst="foldedCorne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a:latin typeface="Segoe UI Black" panose="020B0A02040204020203" pitchFamily="34" charset="0"/>
                <a:ea typeface="Segoe UI Black" panose="020B0A02040204020203" pitchFamily="34" charset="0"/>
              </a:rPr>
              <a:t>Bổ sung tiêu chí, quy trình xác định người lao động có thu nhập thấp</a:t>
            </a:r>
          </a:p>
        </p:txBody>
      </p:sp>
    </p:spTree>
  </p:cSld>
  <p:clrMapOvr>
    <a:masterClrMapping/>
  </p:clrMapOvr>
  <p:transition spd="slow">
    <p:check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E45EE8DC-9B8F-D8F8-09D8-351E41CB14D1}"/>
              </a:ext>
            </a:extLst>
          </p:cNvPr>
          <p:cNvSpPr>
            <a:spLocks noChangeArrowheads="1"/>
          </p:cNvSpPr>
          <p:nvPr/>
        </p:nvSpPr>
        <p:spPr bwMode="auto">
          <a:xfrm>
            <a:off x="3733800" y="792163"/>
            <a:ext cx="51054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solidFill>
                <a:srgbClr val="0000CC"/>
              </a:solidFill>
              <a:latin typeface="Verdana" panose="020B0604030504040204" pitchFamily="34" charset="0"/>
            </a:endParaRPr>
          </a:p>
        </p:txBody>
      </p:sp>
      <p:sp>
        <p:nvSpPr>
          <p:cNvPr id="35843" name="Text Box 4">
            <a:extLst>
              <a:ext uri="{FF2B5EF4-FFF2-40B4-BE49-F238E27FC236}">
                <a16:creationId xmlns:a16="http://schemas.microsoft.com/office/drawing/2014/main" id="{51184B84-BAA3-F33C-C209-B9939A07603B}"/>
              </a:ext>
            </a:extLst>
          </p:cNvPr>
          <p:cNvSpPr txBox="1">
            <a:spLocks noChangeArrowheads="1"/>
          </p:cNvSpPr>
          <p:nvPr/>
        </p:nvSpPr>
        <p:spPr bwMode="auto">
          <a:xfrm>
            <a:off x="1113182" y="558800"/>
            <a:ext cx="8001000" cy="830997"/>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400">
                <a:solidFill>
                  <a:srgbClr val="FF0000"/>
                </a:solidFill>
                <a:latin typeface="Arial" panose="020B0604020202020204" pitchFamily="34" charset="0"/>
              </a:rPr>
              <a:t>  </a:t>
            </a:r>
            <a:r>
              <a:rPr lang="vi-VN" altLang="en-US" sz="2400" b="1">
                <a:solidFill>
                  <a:srgbClr val="FF0000"/>
                </a:solidFill>
                <a:latin typeface="Times New Roman" panose="02020603050405020304" pitchFamily="18" charset="0"/>
                <a:cs typeface="Times New Roman" panose="02020603050405020304" pitchFamily="18" charset="0"/>
              </a:rPr>
              <a:t>BƯỚC </a:t>
            </a:r>
            <a:r>
              <a:rPr lang="en-US" altLang="en-US" sz="2400" b="1">
                <a:solidFill>
                  <a:srgbClr val="FF0000"/>
                </a:solidFill>
                <a:latin typeface="Times New Roman" panose="02020603050405020304" pitchFamily="18" charset="0"/>
                <a:cs typeface="Times New Roman" panose="02020603050405020304" pitchFamily="18" charset="0"/>
              </a:rPr>
              <a:t>2</a:t>
            </a:r>
            <a:endParaRPr lang="vi-VN" altLang="en-US" sz="2400" b="1">
              <a:solidFill>
                <a:srgbClr val="FF0000"/>
              </a:solidFill>
              <a:latin typeface="Times New Roman" panose="02020603050405020304" pitchFamily="18" charset="0"/>
              <a:cs typeface="Times New Roman" panose="02020603050405020304" pitchFamily="18" charset="0"/>
            </a:endParaRPr>
          </a:p>
          <a:p>
            <a:pPr algn="ctr">
              <a:spcBef>
                <a:spcPct val="0"/>
              </a:spcBef>
              <a:buFontTx/>
              <a:buNone/>
            </a:pPr>
            <a:r>
              <a:rPr lang="vi-VN" altLang="en-US" sz="2400" b="1">
                <a:latin typeface="Times New Roman" panose="02020603050405020304" pitchFamily="18" charset="0"/>
                <a:cs typeface="Times New Roman" panose="02020603050405020304" pitchFamily="18" charset="0"/>
              </a:rPr>
              <a:t>RÀ SOÁT, PHÂN LOẠI HỘ GIA ĐÌNH</a:t>
            </a:r>
          </a:p>
        </p:txBody>
      </p:sp>
      <p:sp>
        <p:nvSpPr>
          <p:cNvPr id="35844" name="Line 15">
            <a:extLst>
              <a:ext uri="{FF2B5EF4-FFF2-40B4-BE49-F238E27FC236}">
                <a16:creationId xmlns:a16="http://schemas.microsoft.com/office/drawing/2014/main" id="{A2225B46-E007-C5BD-C134-13FB4F211FF1}"/>
              </a:ext>
            </a:extLst>
          </p:cNvPr>
          <p:cNvSpPr>
            <a:spLocks noChangeShapeType="1"/>
          </p:cNvSpPr>
          <p:nvPr/>
        </p:nvSpPr>
        <p:spPr bwMode="auto">
          <a:xfrm flipH="1">
            <a:off x="3094381" y="1389797"/>
            <a:ext cx="1861931" cy="168360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Rectangle: Rounded Corners 1">
            <a:extLst>
              <a:ext uri="{FF2B5EF4-FFF2-40B4-BE49-F238E27FC236}">
                <a16:creationId xmlns:a16="http://schemas.microsoft.com/office/drawing/2014/main" id="{A7A94531-9C8F-ADE4-33BB-6490152D1EDE}"/>
              </a:ext>
            </a:extLst>
          </p:cNvPr>
          <p:cNvSpPr/>
          <p:nvPr/>
        </p:nvSpPr>
        <p:spPr>
          <a:xfrm>
            <a:off x="1113182" y="3073400"/>
            <a:ext cx="3843130" cy="2362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chemeClr val="tx1"/>
                </a:solidFill>
                <a:latin typeface="Times New Roman" panose="02020603050405020304" pitchFamily="18" charset="0"/>
                <a:cs typeface="Times New Roman" panose="02020603050405020304" pitchFamily="18" charset="0"/>
              </a:rPr>
              <a:t>THU THẬP THÔNG TIN</a:t>
            </a:r>
          </a:p>
          <a:p>
            <a:pPr algn="ctr">
              <a:defRPr/>
            </a:pPr>
            <a:endParaRPr lang="en-US" sz="2400" b="1" dirty="0">
              <a:solidFill>
                <a:schemeClr val="tx1"/>
              </a:solidFill>
              <a:latin typeface="Times New Roman" panose="02020603050405020304" pitchFamily="18" charset="0"/>
              <a:cs typeface="Times New Roman" panose="02020603050405020304" pitchFamily="18" charset="0"/>
            </a:endParaRPr>
          </a:p>
          <a:p>
            <a:pPr algn="ctr">
              <a:defRPr/>
            </a:pPr>
            <a:r>
              <a:rPr lang="en-US" sz="2400" b="1" dirty="0">
                <a:solidFill>
                  <a:schemeClr val="tx1"/>
                </a:solidFill>
                <a:latin typeface="Times New Roman" panose="02020603050405020304" pitchFamily="18" charset="0"/>
                <a:cs typeface="Times New Roman" panose="02020603050405020304" pitchFamily="18" charset="0"/>
              </a:rPr>
              <a:t>CHẤM ĐIỂM</a:t>
            </a:r>
          </a:p>
        </p:txBody>
      </p:sp>
      <p:sp>
        <p:nvSpPr>
          <p:cNvPr id="3" name="Rectangle: Rounded Corners 2">
            <a:extLst>
              <a:ext uri="{FF2B5EF4-FFF2-40B4-BE49-F238E27FC236}">
                <a16:creationId xmlns:a16="http://schemas.microsoft.com/office/drawing/2014/main" id="{4F1335D2-B6CB-1B62-285A-9519D2F870D3}"/>
              </a:ext>
            </a:extLst>
          </p:cNvPr>
          <p:cNvSpPr/>
          <p:nvPr/>
        </p:nvSpPr>
        <p:spPr>
          <a:xfrm>
            <a:off x="6185452" y="3073400"/>
            <a:ext cx="3352800" cy="2286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a:solidFill>
                  <a:schemeClr val="tx1"/>
                </a:solidFill>
                <a:latin typeface="Times New Roman" panose="02020603050405020304" pitchFamily="18" charset="0"/>
                <a:cs typeface="Times New Roman" panose="02020603050405020304" pitchFamily="18" charset="0"/>
              </a:rPr>
              <a:t>TỔNG HỢP</a:t>
            </a:r>
          </a:p>
          <a:p>
            <a:pPr algn="ctr">
              <a:defRPr/>
            </a:pPr>
            <a:endParaRPr lang="en-US" sz="2400" b="1" dirty="0">
              <a:solidFill>
                <a:schemeClr val="tx1"/>
              </a:solidFill>
              <a:latin typeface="Times New Roman" panose="02020603050405020304" pitchFamily="18" charset="0"/>
              <a:cs typeface="Times New Roman" panose="02020603050405020304" pitchFamily="18" charset="0"/>
            </a:endParaRPr>
          </a:p>
          <a:p>
            <a:pPr algn="ctr">
              <a:defRPr/>
            </a:pPr>
            <a:r>
              <a:rPr lang="en-US" sz="2400" b="1" dirty="0">
                <a:solidFill>
                  <a:schemeClr val="tx1"/>
                </a:solidFill>
                <a:latin typeface="Times New Roman" panose="02020603050405020304" pitchFamily="18" charset="0"/>
                <a:cs typeface="Times New Roman" panose="02020603050405020304" pitchFamily="18" charset="0"/>
              </a:rPr>
              <a:t>PHÂN LOẠI</a:t>
            </a:r>
          </a:p>
        </p:txBody>
      </p:sp>
      <p:sp>
        <p:nvSpPr>
          <p:cNvPr id="6" name="Arrow: Right 5">
            <a:extLst>
              <a:ext uri="{FF2B5EF4-FFF2-40B4-BE49-F238E27FC236}">
                <a16:creationId xmlns:a16="http://schemas.microsoft.com/office/drawing/2014/main" id="{82B55834-8815-3EA1-2392-0AA47C5B61A1}"/>
              </a:ext>
            </a:extLst>
          </p:cNvPr>
          <p:cNvSpPr/>
          <p:nvPr/>
        </p:nvSpPr>
        <p:spPr>
          <a:xfrm>
            <a:off x="5113682" y="3760856"/>
            <a:ext cx="914400" cy="4803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a:extLst>
              <a:ext uri="{FF2B5EF4-FFF2-40B4-BE49-F238E27FC236}">
                <a16:creationId xmlns:a16="http://schemas.microsoft.com/office/drawing/2014/main" id="{32D73E23-6C2C-33E7-7FF1-584E2184A015}"/>
              </a:ext>
            </a:extLst>
          </p:cNvPr>
          <p:cNvSpPr>
            <a:spLocks noChangeArrowheads="1"/>
          </p:cNvSpPr>
          <p:nvPr/>
        </p:nvSpPr>
        <p:spPr bwMode="auto">
          <a:xfrm>
            <a:off x="875863" y="4116388"/>
            <a:ext cx="3733800" cy="24384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vi-VN" altLang="en-US" sz="2400" b="1" dirty="0">
                <a:latin typeface="Times New Roman" panose="02020603050405020304" pitchFamily="18" charset="0"/>
                <a:cs typeface="Times New Roman" panose="02020603050405020304" pitchFamily="18" charset="0"/>
              </a:rPr>
              <a:t>Hộ nghèo</a:t>
            </a:r>
            <a:r>
              <a:rPr lang="en-US" altLang="en-US" sz="2400" b="1" dirty="0">
                <a:latin typeface="Times New Roman" panose="02020603050405020304" pitchFamily="18" charset="0"/>
                <a:cs typeface="Times New Roman" panose="02020603050405020304" pitchFamily="18" charset="0"/>
              </a:rPr>
              <a:t>:</a:t>
            </a:r>
            <a:br>
              <a:rPr lang="en-US" altLang="en-US" sz="2400" b="1" dirty="0">
                <a:latin typeface="Times New Roman" panose="02020603050405020304" pitchFamily="18" charset="0"/>
                <a:cs typeface="Times New Roman" panose="02020603050405020304" pitchFamily="18" charset="0"/>
              </a:rPr>
            </a:br>
            <a:r>
              <a:rPr lang="vi-VN" altLang="en-US" sz="2400" b="1" dirty="0">
                <a:latin typeface="Times New Roman" panose="02020603050405020304" pitchFamily="18" charset="0"/>
                <a:cs typeface="Times New Roman" panose="02020603050405020304" pitchFamily="18" charset="0"/>
              </a:rPr>
              <a:t> B1</a:t>
            </a:r>
            <a:r>
              <a:rPr lang="en-US" altLang="en-US" sz="2400" b="1" dirty="0">
                <a:latin typeface="Times New Roman" panose="02020603050405020304" pitchFamily="18" charset="0"/>
                <a:cs typeface="Times New Roman" panose="02020603050405020304" pitchFamily="18" charset="0"/>
              </a:rPr>
              <a:t> </a:t>
            </a:r>
            <a:r>
              <a:rPr lang="vi-VN" altLang="en-US" sz="2400" i="1" dirty="0">
                <a:latin typeface="Times New Roman" panose="02020603050405020304" pitchFamily="18" charset="0"/>
                <a:cs typeface="Times New Roman" panose="02020603050405020304" pitchFamily="18" charset="0"/>
              </a:rPr>
              <a:t>≤</a:t>
            </a:r>
            <a:r>
              <a:rPr lang="vi-VN" altLang="en-US" sz="2400" b="1" dirty="0">
                <a:solidFill>
                  <a:srgbClr val="0000FF"/>
                </a:solidFill>
                <a:latin typeface="Times New Roman" panose="02020603050405020304" pitchFamily="18" charset="0"/>
                <a:cs typeface="Times New Roman" panose="02020603050405020304" pitchFamily="18" charset="0"/>
              </a:rPr>
              <a:t> 175 và B2 </a:t>
            </a:r>
            <a:r>
              <a:rPr lang="vi-VN" altLang="en-US" sz="2400" i="1" dirty="0">
                <a:latin typeface="Times New Roman" panose="02020603050405020304" pitchFamily="18" charset="0"/>
                <a:cs typeface="Times New Roman" panose="02020603050405020304" pitchFamily="18" charset="0"/>
              </a:rPr>
              <a:t>≥</a:t>
            </a:r>
            <a:r>
              <a:rPr lang="vi-VN" altLang="en-US" sz="2400" b="1" dirty="0">
                <a:solidFill>
                  <a:srgbClr val="0000FF"/>
                </a:solidFill>
                <a:latin typeface="Times New Roman" panose="02020603050405020304" pitchFamily="18" charset="0"/>
                <a:cs typeface="Times New Roman" panose="02020603050405020304" pitchFamily="18" charset="0"/>
              </a:rPr>
              <a:t> 30 điểm</a:t>
            </a:r>
            <a:endParaRPr lang="en-US" altLang="en-US" sz="2400" b="1" dirty="0">
              <a:latin typeface="Times New Roman" panose="02020603050405020304" pitchFamily="18" charset="0"/>
              <a:cs typeface="Times New Roman" panose="02020603050405020304" pitchFamily="18" charset="0"/>
            </a:endParaRPr>
          </a:p>
        </p:txBody>
      </p:sp>
      <p:sp>
        <p:nvSpPr>
          <p:cNvPr id="68611" name="Rectangle 4">
            <a:extLst>
              <a:ext uri="{FF2B5EF4-FFF2-40B4-BE49-F238E27FC236}">
                <a16:creationId xmlns:a16="http://schemas.microsoft.com/office/drawing/2014/main" id="{0F10F90C-F7CB-D3C6-75B8-30988357015B}"/>
              </a:ext>
            </a:extLst>
          </p:cNvPr>
          <p:cNvSpPr>
            <a:spLocks noChangeArrowheads="1"/>
          </p:cNvSpPr>
          <p:nvPr/>
        </p:nvSpPr>
        <p:spPr bwMode="auto">
          <a:xfrm>
            <a:off x="921900" y="1277938"/>
            <a:ext cx="3657600" cy="228600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r>
              <a:rPr lang="vi-VN" altLang="en-US" sz="2400" b="1" dirty="0">
                <a:latin typeface="+mj-lt"/>
              </a:rPr>
              <a:t>Hộ cận nghèo</a:t>
            </a:r>
            <a:r>
              <a:rPr lang="en-US" altLang="en-US" sz="2400" b="1" dirty="0">
                <a:latin typeface="+mj-lt"/>
              </a:rPr>
              <a:t>:</a:t>
            </a:r>
            <a:r>
              <a:rPr lang="vi-VN" altLang="en-US" sz="2400" b="1" dirty="0">
                <a:latin typeface="+mj-lt"/>
              </a:rPr>
              <a:t> </a:t>
            </a:r>
            <a:endParaRPr lang="en-US" altLang="en-US" sz="2400" b="1" dirty="0">
              <a:latin typeface="+mj-lt"/>
            </a:endParaRPr>
          </a:p>
          <a:p>
            <a:pPr algn="ctr">
              <a:defRPr/>
            </a:pPr>
            <a:r>
              <a:rPr lang="vi-VN" altLang="en-US" sz="2400" b="1" dirty="0">
                <a:solidFill>
                  <a:srgbClr val="0000FF"/>
                </a:solidFill>
                <a:latin typeface="+mj-lt"/>
              </a:rPr>
              <a:t>B1 </a:t>
            </a:r>
            <a:r>
              <a:rPr lang="vi-VN" sz="2400" i="1" dirty="0"/>
              <a:t>≤</a:t>
            </a:r>
            <a:r>
              <a:rPr lang="vi-VN" altLang="en-US" sz="2400" b="1" dirty="0">
                <a:solidFill>
                  <a:srgbClr val="0000FF"/>
                </a:solidFill>
                <a:latin typeface="+mj-lt"/>
              </a:rPr>
              <a:t> 175 điểm </a:t>
            </a:r>
            <a:endParaRPr lang="en-US" altLang="en-US" sz="2400" b="1" dirty="0">
              <a:solidFill>
                <a:srgbClr val="0000FF"/>
              </a:solidFill>
              <a:latin typeface="+mj-lt"/>
            </a:endParaRPr>
          </a:p>
          <a:p>
            <a:pPr algn="ctr">
              <a:defRPr/>
            </a:pPr>
            <a:r>
              <a:rPr lang="vi-VN" altLang="en-US" sz="2400" b="1" dirty="0">
                <a:solidFill>
                  <a:srgbClr val="0000FF"/>
                </a:solidFill>
                <a:latin typeface="+mj-lt"/>
              </a:rPr>
              <a:t>và có tổng </a:t>
            </a:r>
            <a:endParaRPr lang="en-US" altLang="en-US" sz="2400" b="1" dirty="0">
              <a:solidFill>
                <a:srgbClr val="0000FF"/>
              </a:solidFill>
              <a:latin typeface="+mj-lt"/>
            </a:endParaRPr>
          </a:p>
          <a:p>
            <a:pPr algn="ctr">
              <a:defRPr/>
            </a:pPr>
            <a:r>
              <a:rPr lang="vi-VN" altLang="en-US" sz="2400" b="1" dirty="0">
                <a:solidFill>
                  <a:srgbClr val="0000FF"/>
                </a:solidFill>
                <a:latin typeface="+mj-lt"/>
              </a:rPr>
              <a:t>điểm B2 &lt; 30 điểm</a:t>
            </a:r>
            <a:r>
              <a:rPr lang="vi-VN" altLang="en-US" sz="2400" b="1" dirty="0">
                <a:latin typeface="+mj-lt"/>
              </a:rPr>
              <a:t>.</a:t>
            </a:r>
            <a:endParaRPr lang="en-US" altLang="en-US" sz="2400" b="1" dirty="0">
              <a:latin typeface="+mj-lt"/>
            </a:endParaRPr>
          </a:p>
        </p:txBody>
      </p:sp>
      <p:sp>
        <p:nvSpPr>
          <p:cNvPr id="67588" name="Rectangle 5">
            <a:extLst>
              <a:ext uri="{FF2B5EF4-FFF2-40B4-BE49-F238E27FC236}">
                <a16:creationId xmlns:a16="http://schemas.microsoft.com/office/drawing/2014/main" id="{78C9A627-A695-D8AD-4875-8DA950A43139}"/>
              </a:ext>
            </a:extLst>
          </p:cNvPr>
          <p:cNvSpPr>
            <a:spLocks noChangeArrowheads="1"/>
          </p:cNvSpPr>
          <p:nvPr/>
        </p:nvSpPr>
        <p:spPr bwMode="auto">
          <a:xfrm>
            <a:off x="5424050" y="4113213"/>
            <a:ext cx="3886200" cy="243840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vi-VN" altLang="en-US" sz="2400" b="1" dirty="0">
                <a:latin typeface="Times New Roman" panose="02020603050405020304" pitchFamily="18" charset="0"/>
                <a:cs typeface="Times New Roman" panose="02020603050405020304" pitchFamily="18" charset="0"/>
              </a:rPr>
              <a:t>Hộ nghèo</a:t>
            </a:r>
            <a:r>
              <a:rPr lang="en-US" altLang="en-US" sz="2400" b="1" dirty="0">
                <a:latin typeface="Times New Roman" panose="02020603050405020304" pitchFamily="18" charset="0"/>
                <a:cs typeface="Times New Roman" panose="02020603050405020304" pitchFamily="18" charset="0"/>
              </a:rPr>
              <a:t>:</a:t>
            </a:r>
            <a:br>
              <a:rPr lang="en-US" altLang="en-US" sz="2400" b="1" dirty="0">
                <a:latin typeface="Times New Roman" panose="02020603050405020304" pitchFamily="18" charset="0"/>
                <a:cs typeface="Times New Roman" panose="02020603050405020304" pitchFamily="18" charset="0"/>
              </a:rPr>
            </a:br>
            <a:r>
              <a:rPr lang="vi-VN" altLang="en-US" sz="2400" b="1" dirty="0">
                <a:latin typeface="Times New Roman" panose="02020603050405020304" pitchFamily="18" charset="0"/>
                <a:cs typeface="Times New Roman" panose="02020603050405020304" pitchFamily="18" charset="0"/>
              </a:rPr>
              <a:t> B1</a:t>
            </a:r>
            <a:r>
              <a:rPr lang="en-US" altLang="en-US" sz="2400" b="1" dirty="0">
                <a:latin typeface="Times New Roman" panose="02020603050405020304" pitchFamily="18" charset="0"/>
                <a:cs typeface="Times New Roman" panose="02020603050405020304" pitchFamily="18" charset="0"/>
              </a:rPr>
              <a:t> </a:t>
            </a:r>
            <a:r>
              <a:rPr lang="vi-VN" altLang="en-US" sz="2400" i="1" dirty="0">
                <a:latin typeface="Times New Roman" panose="02020603050405020304" pitchFamily="18" charset="0"/>
                <a:cs typeface="Times New Roman" panose="02020603050405020304" pitchFamily="18" charset="0"/>
              </a:rPr>
              <a:t>≤</a:t>
            </a:r>
            <a:r>
              <a:rPr lang="vi-VN" altLang="en-US" sz="2400" b="1" dirty="0">
                <a:solidFill>
                  <a:srgbClr val="0000FF"/>
                </a:solidFill>
                <a:latin typeface="Times New Roman" panose="02020603050405020304" pitchFamily="18" charset="0"/>
                <a:cs typeface="Times New Roman" panose="02020603050405020304" pitchFamily="18" charset="0"/>
              </a:rPr>
              <a:t>  140 và B2 </a:t>
            </a:r>
            <a:r>
              <a:rPr lang="vi-VN" altLang="en-US" sz="2400" i="1" dirty="0">
                <a:latin typeface="Times New Roman" panose="02020603050405020304" pitchFamily="18" charset="0"/>
                <a:cs typeface="Times New Roman" panose="02020603050405020304" pitchFamily="18" charset="0"/>
              </a:rPr>
              <a:t>≥</a:t>
            </a:r>
            <a:r>
              <a:rPr lang="vi-VN" altLang="en-US" sz="2400" b="1" dirty="0">
                <a:solidFill>
                  <a:srgbClr val="0000FF"/>
                </a:solidFill>
                <a:latin typeface="Times New Roman" panose="02020603050405020304" pitchFamily="18" charset="0"/>
                <a:cs typeface="Times New Roman" panose="02020603050405020304" pitchFamily="18" charset="0"/>
              </a:rPr>
              <a:t> 30 điểm</a:t>
            </a:r>
            <a:endParaRPr lang="en-US" altLang="en-US" sz="2400" b="1" dirty="0">
              <a:latin typeface="Verdana" panose="020B0604030504040204" pitchFamily="34" charset="0"/>
            </a:endParaRPr>
          </a:p>
        </p:txBody>
      </p:sp>
      <p:sp>
        <p:nvSpPr>
          <p:cNvPr id="68613" name="Rectangle 6">
            <a:extLst>
              <a:ext uri="{FF2B5EF4-FFF2-40B4-BE49-F238E27FC236}">
                <a16:creationId xmlns:a16="http://schemas.microsoft.com/office/drawing/2014/main" id="{07388FDB-D5CA-D95E-2139-F2249CD6BED2}"/>
              </a:ext>
            </a:extLst>
          </p:cNvPr>
          <p:cNvSpPr>
            <a:spLocks noChangeArrowheads="1"/>
          </p:cNvSpPr>
          <p:nvPr/>
        </p:nvSpPr>
        <p:spPr bwMode="auto">
          <a:xfrm>
            <a:off x="5414525" y="1295400"/>
            <a:ext cx="3886200" cy="228600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vi-VN" altLang="en-US" sz="2400" b="1" dirty="0">
                <a:latin typeface="+mj-lt"/>
              </a:rPr>
              <a:t>Hộ cận nghèo</a:t>
            </a:r>
            <a:r>
              <a:rPr lang="en-US" altLang="en-US" sz="2400" b="1" dirty="0">
                <a:latin typeface="+mj-lt"/>
              </a:rPr>
              <a:t>:</a:t>
            </a:r>
          </a:p>
          <a:p>
            <a:pPr algn="ctr">
              <a:defRPr/>
            </a:pPr>
            <a:r>
              <a:rPr lang="vi-VN" altLang="en-US" sz="2400" b="1" dirty="0">
                <a:latin typeface="+mj-lt"/>
              </a:rPr>
              <a:t> </a:t>
            </a:r>
            <a:r>
              <a:rPr lang="vi-VN" altLang="en-US" sz="2400" b="1" dirty="0">
                <a:solidFill>
                  <a:srgbClr val="0000FF"/>
                </a:solidFill>
                <a:latin typeface="+mj-lt"/>
              </a:rPr>
              <a:t>B1 </a:t>
            </a:r>
            <a:r>
              <a:rPr lang="vi-VN" sz="2400" i="1" dirty="0"/>
              <a:t>≤</a:t>
            </a:r>
            <a:r>
              <a:rPr lang="vi-VN" altLang="en-US" sz="2400" b="1" dirty="0">
                <a:solidFill>
                  <a:srgbClr val="0000FF"/>
                </a:solidFill>
                <a:latin typeface="+mj-lt"/>
              </a:rPr>
              <a:t> 140 điểm</a:t>
            </a:r>
            <a:endParaRPr lang="en-US" altLang="en-US" sz="2400" b="1" dirty="0">
              <a:solidFill>
                <a:srgbClr val="0000FF"/>
              </a:solidFill>
              <a:latin typeface="+mj-lt"/>
            </a:endParaRPr>
          </a:p>
          <a:p>
            <a:pPr algn="ctr">
              <a:defRPr/>
            </a:pPr>
            <a:r>
              <a:rPr lang="vi-VN" altLang="en-US" sz="2400" b="1" dirty="0">
                <a:solidFill>
                  <a:srgbClr val="0000FF"/>
                </a:solidFill>
                <a:latin typeface="+mj-lt"/>
              </a:rPr>
              <a:t>và có tổng điểm</a:t>
            </a:r>
            <a:endParaRPr lang="en-US" altLang="en-US" sz="2400" b="1" dirty="0">
              <a:solidFill>
                <a:srgbClr val="0000FF"/>
              </a:solidFill>
              <a:latin typeface="+mj-lt"/>
            </a:endParaRPr>
          </a:p>
          <a:p>
            <a:pPr algn="ctr">
              <a:defRPr/>
            </a:pPr>
            <a:r>
              <a:rPr lang="vi-VN" altLang="en-US" sz="2400" b="1" dirty="0">
                <a:solidFill>
                  <a:srgbClr val="0000FF"/>
                </a:solidFill>
                <a:latin typeface="+mj-lt"/>
              </a:rPr>
              <a:t> B2 </a:t>
            </a:r>
            <a:r>
              <a:rPr lang="en-US" altLang="en-US" sz="2400" b="1" dirty="0">
                <a:solidFill>
                  <a:srgbClr val="0000FF"/>
                </a:solidFill>
                <a:latin typeface="+mj-lt"/>
              </a:rPr>
              <a:t>&lt;</a:t>
            </a:r>
            <a:r>
              <a:rPr lang="vi-VN" altLang="en-US" sz="2400" b="1" dirty="0">
                <a:solidFill>
                  <a:srgbClr val="0000FF"/>
                </a:solidFill>
                <a:latin typeface="+mj-lt"/>
              </a:rPr>
              <a:t> 30 điểm</a:t>
            </a:r>
            <a:r>
              <a:rPr lang="vi-VN" altLang="en-US" sz="2400" b="1" dirty="0">
                <a:latin typeface="+mj-lt"/>
              </a:rPr>
              <a:t>.</a:t>
            </a:r>
            <a:endParaRPr lang="en-US" altLang="en-US" sz="2400" b="1" dirty="0">
              <a:latin typeface="+mj-lt"/>
            </a:endParaRPr>
          </a:p>
        </p:txBody>
      </p:sp>
      <p:sp>
        <p:nvSpPr>
          <p:cNvPr id="2" name="TextBox 1">
            <a:extLst>
              <a:ext uri="{FF2B5EF4-FFF2-40B4-BE49-F238E27FC236}">
                <a16:creationId xmlns:a16="http://schemas.microsoft.com/office/drawing/2014/main" id="{EA5C50EB-A4F1-8904-9268-301244A283FD}"/>
              </a:ext>
            </a:extLst>
          </p:cNvPr>
          <p:cNvSpPr txBox="1"/>
          <p:nvPr/>
        </p:nvSpPr>
        <p:spPr>
          <a:xfrm>
            <a:off x="1517646" y="303212"/>
            <a:ext cx="2743200" cy="461963"/>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US" sz="2400" b="1" dirty="0">
                <a:solidFill>
                  <a:srgbClr val="FF0000"/>
                </a:solidFill>
                <a:latin typeface="Times New Roman" panose="02020603050405020304" pitchFamily="18" charset="0"/>
                <a:cs typeface="Times New Roman" panose="02020603050405020304" pitchFamily="18" charset="0"/>
              </a:rPr>
              <a:t>THÀNH THỊ</a:t>
            </a:r>
          </a:p>
        </p:txBody>
      </p:sp>
      <p:sp>
        <p:nvSpPr>
          <p:cNvPr id="10" name="TextBox 9">
            <a:extLst>
              <a:ext uri="{FF2B5EF4-FFF2-40B4-BE49-F238E27FC236}">
                <a16:creationId xmlns:a16="http://schemas.microsoft.com/office/drawing/2014/main" id="{3617227F-A7EC-C721-805E-D095E975960F}"/>
              </a:ext>
            </a:extLst>
          </p:cNvPr>
          <p:cNvSpPr txBox="1"/>
          <p:nvPr/>
        </p:nvSpPr>
        <p:spPr>
          <a:xfrm>
            <a:off x="5768538" y="304801"/>
            <a:ext cx="2743200" cy="461963"/>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n-US" sz="2400" b="1" dirty="0">
                <a:solidFill>
                  <a:srgbClr val="FF0000"/>
                </a:solidFill>
                <a:latin typeface="Times New Roman" panose="02020603050405020304" pitchFamily="18" charset="0"/>
                <a:cs typeface="Times New Roman" panose="02020603050405020304" pitchFamily="18" charset="0"/>
              </a:rPr>
              <a:t>NÔNG THÔN</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8">
            <a:extLst>
              <a:ext uri="{FF2B5EF4-FFF2-40B4-BE49-F238E27FC236}">
                <a16:creationId xmlns:a16="http://schemas.microsoft.com/office/drawing/2014/main" id="{B4F8B625-F789-1F0C-6B57-96DB2BB44213}"/>
              </a:ext>
            </a:extLst>
          </p:cNvPr>
          <p:cNvSpPr>
            <a:spLocks noChangeArrowheads="1"/>
          </p:cNvSpPr>
          <p:nvPr/>
        </p:nvSpPr>
        <p:spPr bwMode="auto">
          <a:xfrm>
            <a:off x="1454725" y="501651"/>
            <a:ext cx="7543800" cy="4619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400" b="1">
                <a:latin typeface="Arial" panose="020B0604020202020204" pitchFamily="34" charset="0"/>
              </a:rPr>
              <a:t>DANH SÁCH HỘ GIA ĐÌNH SAU KHI PHÂN LOẠI</a:t>
            </a:r>
            <a:endParaRPr lang="en-US" altLang="en-US" sz="2400">
              <a:solidFill>
                <a:srgbClr val="FF0000"/>
              </a:solidFill>
              <a:latin typeface="Arial" panose="020B0604020202020204" pitchFamily="34" charset="0"/>
            </a:endParaRPr>
          </a:p>
        </p:txBody>
      </p:sp>
      <p:graphicFrame>
        <p:nvGraphicFramePr>
          <p:cNvPr id="11" name="Table 10">
            <a:extLst>
              <a:ext uri="{FF2B5EF4-FFF2-40B4-BE49-F238E27FC236}">
                <a16:creationId xmlns:a16="http://schemas.microsoft.com/office/drawing/2014/main" id="{E7687E51-D786-B634-4A13-3A783F8F3BD5}"/>
              </a:ext>
            </a:extLst>
          </p:cNvPr>
          <p:cNvGraphicFramePr>
            <a:graphicFrameLocks noGrp="1"/>
          </p:cNvGraphicFramePr>
          <p:nvPr>
            <p:extLst>
              <p:ext uri="{D42A27DB-BD31-4B8C-83A1-F6EECF244321}">
                <p14:modId xmlns:p14="http://schemas.microsoft.com/office/powerpoint/2010/main" val="659534672"/>
              </p:ext>
            </p:extLst>
          </p:nvPr>
        </p:nvGraphicFramePr>
        <p:xfrm>
          <a:off x="997526" y="1752600"/>
          <a:ext cx="8305801" cy="3513136"/>
        </p:xfrm>
        <a:graphic>
          <a:graphicData uri="http://schemas.openxmlformats.org/drawingml/2006/table">
            <a:tbl>
              <a:tblPr firstRow="1" firstCol="1" bandRow="1">
                <a:tableStyleId>{5C22544A-7EE6-4342-B048-85BDC9FD1C3A}</a:tableStyleId>
              </a:tblPr>
              <a:tblGrid>
                <a:gridCol w="695640">
                  <a:extLst>
                    <a:ext uri="{9D8B030D-6E8A-4147-A177-3AD203B41FA5}">
                      <a16:colId xmlns:a16="http://schemas.microsoft.com/office/drawing/2014/main" val="20000"/>
                    </a:ext>
                  </a:extLst>
                </a:gridCol>
                <a:gridCol w="1980974">
                  <a:extLst>
                    <a:ext uri="{9D8B030D-6E8A-4147-A177-3AD203B41FA5}">
                      <a16:colId xmlns:a16="http://schemas.microsoft.com/office/drawing/2014/main" val="20001"/>
                    </a:ext>
                  </a:extLst>
                </a:gridCol>
                <a:gridCol w="1047158">
                  <a:extLst>
                    <a:ext uri="{9D8B030D-6E8A-4147-A177-3AD203B41FA5}">
                      <a16:colId xmlns:a16="http://schemas.microsoft.com/office/drawing/2014/main" val="20002"/>
                    </a:ext>
                  </a:extLst>
                </a:gridCol>
                <a:gridCol w="815550">
                  <a:extLst>
                    <a:ext uri="{9D8B030D-6E8A-4147-A177-3AD203B41FA5}">
                      <a16:colId xmlns:a16="http://schemas.microsoft.com/office/drawing/2014/main" val="20003"/>
                    </a:ext>
                  </a:extLst>
                </a:gridCol>
                <a:gridCol w="1790433">
                  <a:extLst>
                    <a:ext uri="{9D8B030D-6E8A-4147-A177-3AD203B41FA5}">
                      <a16:colId xmlns:a16="http://schemas.microsoft.com/office/drawing/2014/main" val="20004"/>
                    </a:ext>
                  </a:extLst>
                </a:gridCol>
                <a:gridCol w="695640">
                  <a:extLst>
                    <a:ext uri="{9D8B030D-6E8A-4147-A177-3AD203B41FA5}">
                      <a16:colId xmlns:a16="http://schemas.microsoft.com/office/drawing/2014/main" val="20005"/>
                    </a:ext>
                  </a:extLst>
                </a:gridCol>
                <a:gridCol w="652112">
                  <a:extLst>
                    <a:ext uri="{9D8B030D-6E8A-4147-A177-3AD203B41FA5}">
                      <a16:colId xmlns:a16="http://schemas.microsoft.com/office/drawing/2014/main" val="20006"/>
                    </a:ext>
                  </a:extLst>
                </a:gridCol>
                <a:gridCol w="628294">
                  <a:extLst>
                    <a:ext uri="{9D8B030D-6E8A-4147-A177-3AD203B41FA5}">
                      <a16:colId xmlns:a16="http://schemas.microsoft.com/office/drawing/2014/main" val="20007"/>
                    </a:ext>
                  </a:extLst>
                </a:gridCol>
              </a:tblGrid>
              <a:tr h="641456">
                <a:tc rowSpan="2">
                  <a:txBody>
                    <a:bodyPr/>
                    <a:lstStyle/>
                    <a:p>
                      <a:pPr algn="ctr">
                        <a:lnSpc>
                          <a:spcPct val="110000"/>
                        </a:lnSpc>
                        <a:spcAft>
                          <a:spcPts val="0"/>
                        </a:spcAft>
                      </a:pPr>
                      <a:r>
                        <a:rPr lang="en-US" sz="1600">
                          <a:effectLst/>
                        </a:rPr>
                        <a:t>STT</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10000"/>
                        </a:lnSpc>
                        <a:spcAft>
                          <a:spcPts val="0"/>
                        </a:spcAft>
                      </a:pPr>
                      <a:r>
                        <a:rPr lang="en-US" sz="1600" dirty="0" err="1">
                          <a:effectLst/>
                        </a:rPr>
                        <a:t>Họ</a:t>
                      </a:r>
                      <a:r>
                        <a:rPr lang="en-US" sz="1600" dirty="0">
                          <a:effectLst/>
                        </a:rPr>
                        <a:t> </a:t>
                      </a:r>
                      <a:r>
                        <a:rPr lang="en-US" sz="1600" dirty="0" err="1">
                          <a:effectLst/>
                        </a:rPr>
                        <a:t>và</a:t>
                      </a:r>
                      <a:r>
                        <a:rPr lang="en-US" sz="1600" dirty="0">
                          <a:effectLst/>
                        </a:rPr>
                        <a:t> </a:t>
                      </a:r>
                      <a:r>
                        <a:rPr lang="en-US" sz="1600" dirty="0" err="1">
                          <a:effectLst/>
                        </a:rPr>
                        <a:t>tên</a:t>
                      </a:r>
                      <a:r>
                        <a:rPr lang="en-US" sz="1600" dirty="0">
                          <a:effectLst/>
                        </a:rPr>
                        <a:t> </a:t>
                      </a:r>
                      <a:r>
                        <a:rPr lang="en-US" sz="1600" dirty="0" err="1">
                          <a:effectLst/>
                        </a:rPr>
                        <a:t>chủ</a:t>
                      </a:r>
                      <a:r>
                        <a:rPr lang="en-US" sz="1600" dirty="0">
                          <a:effectLst/>
                        </a:rPr>
                        <a:t> </a:t>
                      </a:r>
                      <a:r>
                        <a:rPr lang="en-US" sz="1600" dirty="0" err="1">
                          <a:effectLst/>
                        </a:rPr>
                        <a:t>hộ</a:t>
                      </a:r>
                      <a:endParaRPr lang="en-US" sz="16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10000"/>
                        </a:lnSpc>
                        <a:spcAft>
                          <a:spcPts val="0"/>
                        </a:spcAft>
                      </a:pPr>
                      <a:r>
                        <a:rPr lang="en-US" sz="1600" dirty="0">
                          <a:effectLst/>
                        </a:rPr>
                        <a:t> </a:t>
                      </a:r>
                    </a:p>
                    <a:p>
                      <a:pPr algn="ctr">
                        <a:lnSpc>
                          <a:spcPct val="110000"/>
                        </a:lnSpc>
                        <a:spcAft>
                          <a:spcPts val="0"/>
                        </a:spcAft>
                      </a:pPr>
                      <a:r>
                        <a:rPr lang="en-US" sz="1600" dirty="0" err="1">
                          <a:effectLst/>
                        </a:rPr>
                        <a:t>Giới</a:t>
                      </a:r>
                      <a:r>
                        <a:rPr lang="en-US" sz="1600" dirty="0">
                          <a:effectLst/>
                        </a:rPr>
                        <a:t> </a:t>
                      </a:r>
                      <a:r>
                        <a:rPr lang="en-US" sz="1600" dirty="0" err="1">
                          <a:effectLst/>
                        </a:rPr>
                        <a:t>tính</a:t>
                      </a:r>
                      <a:endParaRPr lang="en-US" sz="1600" dirty="0">
                        <a:effectLst/>
                      </a:endParaRPr>
                    </a:p>
                    <a:p>
                      <a:pPr algn="ctr">
                        <a:lnSpc>
                          <a:spcPct val="110000"/>
                        </a:lnSpc>
                        <a:spcAft>
                          <a:spcPts val="0"/>
                        </a:spcAft>
                      </a:pPr>
                      <a:r>
                        <a:rPr lang="en-US" sz="1600" dirty="0">
                          <a:effectLst/>
                        </a:rPr>
                        <a:t>(1: Nam,   2: </a:t>
                      </a:r>
                      <a:r>
                        <a:rPr lang="en-US" sz="1600" dirty="0" err="1">
                          <a:effectLst/>
                        </a:rPr>
                        <a:t>Nữ</a:t>
                      </a:r>
                      <a:r>
                        <a:rPr lang="en-US" sz="1600" dirty="0">
                          <a:effectLst/>
                        </a:rPr>
                        <a:t>)</a:t>
                      </a:r>
                    </a:p>
                    <a:p>
                      <a:pPr algn="ctr">
                        <a:lnSpc>
                          <a:spcPct val="110000"/>
                        </a:lnSpc>
                        <a:spcAft>
                          <a:spcPts val="0"/>
                        </a:spcAft>
                      </a:pPr>
                      <a:r>
                        <a:rPr lang="en-US" sz="1600" dirty="0">
                          <a:effectLst/>
                        </a:rPr>
                        <a:t> </a:t>
                      </a:r>
                      <a:endParaRPr lang="en-US" sz="16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algn="ctr">
                        <a:lnSpc>
                          <a:spcPct val="110000"/>
                        </a:lnSpc>
                        <a:spcAft>
                          <a:spcPts val="0"/>
                        </a:spcAft>
                      </a:pPr>
                      <a:r>
                        <a:rPr lang="en-US" sz="1600">
                          <a:effectLst/>
                        </a:rPr>
                        <a:t>Năm sinh</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rowSpan="2">
                  <a:txBody>
                    <a:bodyPr/>
                    <a:lstStyle/>
                    <a:p>
                      <a:pPr algn="ctr">
                        <a:lnSpc>
                          <a:spcPct val="110000"/>
                        </a:lnSpc>
                        <a:spcAft>
                          <a:spcPts val="0"/>
                        </a:spcAft>
                      </a:pPr>
                      <a:r>
                        <a:rPr lang="en-US" sz="1600" dirty="0" err="1">
                          <a:effectLst/>
                        </a:rPr>
                        <a:t>Nơi</a:t>
                      </a:r>
                      <a:r>
                        <a:rPr lang="en-US" sz="1600" dirty="0">
                          <a:effectLst/>
                        </a:rPr>
                        <a:t> ở </a:t>
                      </a:r>
                      <a:r>
                        <a:rPr lang="en-US" sz="1600" dirty="0" err="1">
                          <a:effectLst/>
                        </a:rPr>
                        <a:t>hiện</a:t>
                      </a:r>
                      <a:r>
                        <a:rPr lang="en-US" sz="1600" dirty="0">
                          <a:effectLst/>
                        </a:rPr>
                        <a:t> </a:t>
                      </a:r>
                      <a:r>
                        <a:rPr lang="en-US" sz="1600" dirty="0" err="1">
                          <a:effectLst/>
                        </a:rPr>
                        <a:t>tại</a:t>
                      </a:r>
                      <a:endParaRPr lang="en-US" sz="1600" dirty="0">
                        <a:effectLst/>
                      </a:endParaRPr>
                    </a:p>
                    <a:p>
                      <a:pPr algn="ctr">
                        <a:lnSpc>
                          <a:spcPct val="110000"/>
                        </a:lnSpc>
                        <a:spcAft>
                          <a:spcPts val="0"/>
                        </a:spcAft>
                      </a:pPr>
                      <a:r>
                        <a:rPr lang="en-US" sz="1600" dirty="0">
                          <a:effectLst/>
                        </a:rPr>
                        <a:t>(</a:t>
                      </a:r>
                      <a:r>
                        <a:rPr lang="en-US" sz="1600" dirty="0" err="1">
                          <a:effectLst/>
                        </a:rPr>
                        <a:t>Ghi</a:t>
                      </a:r>
                      <a:r>
                        <a:rPr lang="en-US" sz="1600" dirty="0">
                          <a:effectLst/>
                        </a:rPr>
                        <a:t> </a:t>
                      </a:r>
                      <a:r>
                        <a:rPr lang="en-US" sz="1600" dirty="0" err="1">
                          <a:effectLst/>
                        </a:rPr>
                        <a:t>theo</a:t>
                      </a:r>
                      <a:r>
                        <a:rPr lang="en-US" sz="1600" dirty="0">
                          <a:effectLst/>
                        </a:rPr>
                        <a:t> </a:t>
                      </a:r>
                      <a:r>
                        <a:rPr lang="en-US" sz="1600" dirty="0" err="1">
                          <a:effectLst/>
                        </a:rPr>
                        <a:t>thứ</a:t>
                      </a:r>
                      <a:r>
                        <a:rPr lang="en-US" sz="1600" dirty="0">
                          <a:effectLst/>
                        </a:rPr>
                        <a:t> </a:t>
                      </a:r>
                      <a:r>
                        <a:rPr lang="en-US" sz="1600" dirty="0" err="1">
                          <a:effectLst/>
                        </a:rPr>
                        <a:t>tự</a:t>
                      </a:r>
                      <a:r>
                        <a:rPr lang="en-US" sz="1600" dirty="0">
                          <a:effectLst/>
                        </a:rPr>
                        <a:t> </a:t>
                      </a:r>
                      <a:r>
                        <a:rPr lang="en-US" sz="1600" dirty="0" err="1">
                          <a:effectLst/>
                        </a:rPr>
                        <a:t>thôn</a:t>
                      </a:r>
                      <a:r>
                        <a:rPr lang="en-US" sz="1600" dirty="0">
                          <a:effectLst/>
                        </a:rPr>
                        <a:t>/</a:t>
                      </a:r>
                      <a:r>
                        <a:rPr lang="en-US" sz="1600" dirty="0" err="1">
                          <a:effectLst/>
                        </a:rPr>
                        <a:t>tổ</a:t>
                      </a:r>
                      <a:r>
                        <a:rPr lang="en-US" sz="1600" dirty="0">
                          <a:effectLst/>
                        </a:rPr>
                        <a:t>)</a:t>
                      </a:r>
                      <a:endParaRPr lang="en-US" sz="16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lnSpc>
                          <a:spcPct val="110000"/>
                        </a:lnSpc>
                        <a:spcAft>
                          <a:spcPts val="0"/>
                        </a:spcAft>
                      </a:pPr>
                      <a:r>
                        <a:rPr lang="en-US" sz="1600">
                          <a:effectLst/>
                        </a:rPr>
                        <a:t>Kết quả rà soát Phiếu B</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245">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spcBef>
                          <a:spcPts val="600"/>
                        </a:spcBef>
                        <a:spcAft>
                          <a:spcPts val="200"/>
                        </a:spcAft>
                      </a:pPr>
                      <a:r>
                        <a:rPr lang="en-US" sz="1600">
                          <a:effectLst/>
                        </a:rPr>
                        <a:t>Điểm B1</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200"/>
                        </a:spcAft>
                      </a:pPr>
                      <a:r>
                        <a:rPr lang="en-US" sz="1600">
                          <a:effectLst/>
                        </a:rPr>
                        <a:t>Điểm B2</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Bef>
                          <a:spcPts val="600"/>
                        </a:spcBef>
                        <a:spcAft>
                          <a:spcPts val="200"/>
                        </a:spcAft>
                      </a:pPr>
                      <a:r>
                        <a:rPr lang="en-US" sz="1600">
                          <a:effectLst/>
                        </a:rPr>
                        <a:t>Phân loại</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312205">
                <a:tc>
                  <a:txBody>
                    <a:bodyPr/>
                    <a:lstStyle/>
                    <a:p>
                      <a:pPr algn="ctr">
                        <a:lnSpc>
                          <a:spcPct val="110000"/>
                        </a:lnSpc>
                        <a:spcAft>
                          <a:spcPts val="0"/>
                        </a:spcAft>
                      </a:pPr>
                      <a:r>
                        <a:rPr lang="en-US" sz="1600">
                          <a:effectLst/>
                        </a:rPr>
                        <a:t>A</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B</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1</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2</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3</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4</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5</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0000"/>
                        </a:lnSpc>
                        <a:spcAft>
                          <a:spcPts val="0"/>
                        </a:spcAft>
                      </a:pPr>
                      <a:r>
                        <a:rPr lang="en-US" sz="1600">
                          <a:effectLst/>
                        </a:rPr>
                        <a:t>6</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12205">
                <a:tc>
                  <a:txBody>
                    <a:bodyPr/>
                    <a:lstStyle/>
                    <a:p>
                      <a:pPr algn="ctr">
                        <a:lnSpc>
                          <a:spcPct val="110000"/>
                        </a:lnSpc>
                        <a:spcAft>
                          <a:spcPts val="0"/>
                        </a:spcAft>
                      </a:pPr>
                      <a:r>
                        <a:rPr lang="en-US" sz="1600">
                          <a:effectLst/>
                        </a:rPr>
                        <a:t>1</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Nguyễn Văn A</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312205">
                <a:tc>
                  <a:txBody>
                    <a:bodyPr/>
                    <a:lstStyle/>
                    <a:p>
                      <a:pPr algn="ctr">
                        <a:lnSpc>
                          <a:spcPct val="110000"/>
                        </a:lnSpc>
                        <a:spcAft>
                          <a:spcPts val="0"/>
                        </a:spcAft>
                      </a:pPr>
                      <a:r>
                        <a:rPr lang="en-US" sz="1600">
                          <a:effectLst/>
                        </a:rPr>
                        <a:t>2</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dirty="0" err="1">
                          <a:effectLst/>
                        </a:rPr>
                        <a:t>Nguyễn</a:t>
                      </a:r>
                      <a:r>
                        <a:rPr lang="en-US" sz="1600" dirty="0">
                          <a:effectLst/>
                        </a:rPr>
                        <a:t> </a:t>
                      </a:r>
                      <a:r>
                        <a:rPr lang="en-US" sz="1600" dirty="0" err="1">
                          <a:effectLst/>
                        </a:rPr>
                        <a:t>Văn</a:t>
                      </a:r>
                      <a:r>
                        <a:rPr lang="en-US" sz="1600" dirty="0">
                          <a:effectLst/>
                        </a:rPr>
                        <a:t> B</a:t>
                      </a:r>
                      <a:endParaRPr lang="en-US" sz="16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dirty="0">
                          <a:effectLst/>
                        </a:rPr>
                        <a:t> </a:t>
                      </a:r>
                      <a:endParaRPr lang="en-US" sz="16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312205">
                <a:tc>
                  <a:txBody>
                    <a:bodyPr/>
                    <a:lstStyle/>
                    <a:p>
                      <a:pPr algn="ctr">
                        <a:lnSpc>
                          <a:spcPct val="110000"/>
                        </a:lnSpc>
                        <a:spcAft>
                          <a:spcPts val="0"/>
                        </a:spcAft>
                      </a:pPr>
                      <a:r>
                        <a:rPr lang="en-US" sz="1600">
                          <a:effectLst/>
                        </a:rPr>
                        <a:t>3</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312205">
                <a:tc>
                  <a:txBody>
                    <a:bodyPr/>
                    <a:lstStyle/>
                    <a:p>
                      <a:pPr algn="ct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312205">
                <a:tc>
                  <a:txBody>
                    <a:bodyPr/>
                    <a:lstStyle/>
                    <a:p>
                      <a:pPr algn="ct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312205">
                <a:tc>
                  <a:txBody>
                    <a:bodyPr/>
                    <a:lstStyle/>
                    <a:p>
                      <a:pPr algn="ct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0000"/>
                        </a:lnSpc>
                        <a:spcAft>
                          <a:spcPts val="0"/>
                        </a:spcAft>
                      </a:pPr>
                      <a:r>
                        <a:rPr lang="en-US" sz="1600">
                          <a:effectLst/>
                        </a:rPr>
                        <a:t> </a:t>
                      </a:r>
                      <a:endParaRPr lang="en-US" sz="160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0000"/>
                        </a:lnSpc>
                        <a:spcAft>
                          <a:spcPts val="0"/>
                        </a:spcAft>
                      </a:pPr>
                      <a:r>
                        <a:rPr lang="en-US" sz="1600" dirty="0">
                          <a:effectLst/>
                        </a:rPr>
                        <a:t> </a:t>
                      </a:r>
                      <a:endParaRPr lang="en-US" sz="16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bl>
          </a:graphicData>
        </a:graphic>
      </p:graphicFrame>
      <p:sp>
        <p:nvSpPr>
          <p:cNvPr id="12" name="Rectangle 7">
            <a:extLst>
              <a:ext uri="{FF2B5EF4-FFF2-40B4-BE49-F238E27FC236}">
                <a16:creationId xmlns:a16="http://schemas.microsoft.com/office/drawing/2014/main" id="{A63BA9B8-301E-3432-CD93-02F6381C0286}"/>
              </a:ext>
            </a:extLst>
          </p:cNvPr>
          <p:cNvSpPr>
            <a:spLocks noChangeArrowheads="1"/>
          </p:cNvSpPr>
          <p:nvPr/>
        </p:nvSpPr>
        <p:spPr bwMode="auto">
          <a:xfrm>
            <a:off x="1779589" y="2084388"/>
            <a:ext cx="11331575" cy="647700"/>
          </a:xfrm>
          <a:prstGeom prst="rect">
            <a:avLst/>
          </a:prstGeom>
          <a:noFill/>
          <a:ln>
            <a:noFill/>
          </a:ln>
          <a:effectLst>
            <a:prstShdw prst="shdw17" dist="17961" dir="2700000">
              <a:schemeClr val="accent1">
                <a:gamma/>
                <a:shade val="60000"/>
                <a:invGamma/>
              </a:schemeClr>
            </a:prstShdw>
          </a:effectLst>
        </p:spPr>
        <p:txBody>
          <a:bodyPr anchor="ctr">
            <a:spAutoFit/>
          </a:bodyPr>
          <a:lstStyle/>
          <a:p>
            <a:pPr>
              <a:defRPr/>
            </a:pPr>
            <a:br>
              <a:rPr lang="en-US" altLang="en-US"/>
            </a:br>
            <a:endParaRPr lang="en-US" altLang="en-US"/>
          </a:p>
        </p:txBody>
      </p:sp>
      <p:graphicFrame>
        <p:nvGraphicFramePr>
          <p:cNvPr id="15" name="Table 14">
            <a:extLst>
              <a:ext uri="{FF2B5EF4-FFF2-40B4-BE49-F238E27FC236}">
                <a16:creationId xmlns:a16="http://schemas.microsoft.com/office/drawing/2014/main" id="{F70B68EB-2178-81D2-69B7-CB284D1A289E}"/>
              </a:ext>
            </a:extLst>
          </p:cNvPr>
          <p:cNvGraphicFramePr>
            <a:graphicFrameLocks noGrp="1"/>
          </p:cNvGraphicFramePr>
          <p:nvPr>
            <p:extLst>
              <p:ext uri="{D42A27DB-BD31-4B8C-83A1-F6EECF244321}">
                <p14:modId xmlns:p14="http://schemas.microsoft.com/office/powerpoint/2010/main" val="1728313978"/>
              </p:ext>
            </p:extLst>
          </p:nvPr>
        </p:nvGraphicFramePr>
        <p:xfrm>
          <a:off x="795914" y="5360988"/>
          <a:ext cx="8118475" cy="823912"/>
        </p:xfrm>
        <a:graphic>
          <a:graphicData uri="http://schemas.openxmlformats.org/drawingml/2006/table">
            <a:tbl>
              <a:tblPr firstRow="1" firstCol="1" bandRow="1">
                <a:tableStyleId>{5C22544A-7EE6-4342-B048-85BDC9FD1C3A}</a:tableStyleId>
              </a:tblPr>
              <a:tblGrid>
                <a:gridCol w="2806266">
                  <a:extLst>
                    <a:ext uri="{9D8B030D-6E8A-4147-A177-3AD203B41FA5}">
                      <a16:colId xmlns:a16="http://schemas.microsoft.com/office/drawing/2014/main" val="20000"/>
                    </a:ext>
                  </a:extLst>
                </a:gridCol>
                <a:gridCol w="5312209">
                  <a:extLst>
                    <a:ext uri="{9D8B030D-6E8A-4147-A177-3AD203B41FA5}">
                      <a16:colId xmlns:a16="http://schemas.microsoft.com/office/drawing/2014/main" val="20001"/>
                    </a:ext>
                  </a:extLst>
                </a:gridCol>
              </a:tblGrid>
              <a:tr h="823912">
                <a:tc>
                  <a:txBody>
                    <a:bodyPr/>
                    <a:lstStyle/>
                    <a:p>
                      <a:pPr>
                        <a:spcBef>
                          <a:spcPts val="300"/>
                        </a:spcBef>
                        <a:spcAft>
                          <a:spcPts val="0"/>
                        </a:spcAft>
                      </a:pPr>
                      <a:r>
                        <a:rPr lang="en-US" sz="1800" dirty="0" err="1">
                          <a:effectLst/>
                        </a:rPr>
                        <a:t>Kết</a:t>
                      </a:r>
                      <a:r>
                        <a:rPr lang="en-US" sz="1800" dirty="0">
                          <a:effectLst/>
                        </a:rPr>
                        <a:t> </a:t>
                      </a:r>
                      <a:r>
                        <a:rPr lang="en-US" sz="1800" dirty="0" err="1">
                          <a:effectLst/>
                        </a:rPr>
                        <a:t>quả</a:t>
                      </a:r>
                      <a:r>
                        <a:rPr lang="en-US" sz="1800" dirty="0">
                          <a:effectLst/>
                        </a:rPr>
                        <a:t> </a:t>
                      </a:r>
                      <a:r>
                        <a:rPr lang="en-US" sz="1800" dirty="0" err="1">
                          <a:effectLst/>
                        </a:rPr>
                        <a:t>phân</a:t>
                      </a:r>
                      <a:r>
                        <a:rPr lang="en-US" sz="1800" dirty="0">
                          <a:effectLst/>
                        </a:rPr>
                        <a:t> </a:t>
                      </a:r>
                      <a:r>
                        <a:rPr lang="en-US" sz="1800" dirty="0" err="1">
                          <a:effectLst/>
                        </a:rPr>
                        <a:t>loại</a:t>
                      </a:r>
                      <a:r>
                        <a:rPr lang="en-US" sz="1800" dirty="0">
                          <a:effectLst/>
                        </a:rPr>
                        <a:t> </a:t>
                      </a:r>
                      <a:r>
                        <a:rPr lang="en-US" sz="1800" err="1">
                          <a:effectLst/>
                        </a:rPr>
                        <a:t>sau</a:t>
                      </a:r>
                      <a:r>
                        <a:rPr lang="en-US" sz="1800">
                          <a:effectLst/>
                        </a:rPr>
                        <a:t> khi rà </a:t>
                      </a:r>
                      <a:r>
                        <a:rPr lang="en-US" sz="1800" dirty="0" err="1">
                          <a:effectLst/>
                        </a:rPr>
                        <a:t>soát</a:t>
                      </a:r>
                      <a:r>
                        <a:rPr lang="en-US" sz="1800" dirty="0">
                          <a:effectLst/>
                        </a:rPr>
                        <a:t> </a:t>
                      </a:r>
                      <a:r>
                        <a:rPr lang="en-US" sz="1800" dirty="0" err="1">
                          <a:effectLst/>
                        </a:rPr>
                        <a:t>Phiếu</a:t>
                      </a:r>
                      <a:r>
                        <a:rPr lang="en-US" sz="1800" dirty="0">
                          <a:effectLst/>
                        </a:rPr>
                        <a:t> B</a:t>
                      </a:r>
                      <a:endParaRPr lang="en-US" sz="1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77" marR="68577" marT="0" marB="0"/>
                </a:tc>
                <a:tc>
                  <a:txBody>
                    <a:bodyPr/>
                    <a:lstStyle/>
                    <a:p>
                      <a:pPr>
                        <a:spcBef>
                          <a:spcPts val="200"/>
                        </a:spcBef>
                        <a:spcAft>
                          <a:spcPts val="0"/>
                        </a:spcAft>
                      </a:pPr>
                      <a:r>
                        <a:rPr lang="en-US" sz="1800" dirty="0">
                          <a:effectLst/>
                        </a:rPr>
                        <a:t>- </a:t>
                      </a:r>
                      <a:r>
                        <a:rPr lang="en-US" sz="1800" dirty="0" err="1">
                          <a:effectLst/>
                        </a:rPr>
                        <a:t>Có</a:t>
                      </a:r>
                      <a:r>
                        <a:rPr lang="en-US" sz="1800" dirty="0">
                          <a:effectLst/>
                        </a:rPr>
                        <a:t> ....................... </a:t>
                      </a:r>
                      <a:r>
                        <a:rPr lang="en-US" sz="1800" dirty="0" err="1">
                          <a:effectLst/>
                        </a:rPr>
                        <a:t>hộ</a:t>
                      </a:r>
                      <a:r>
                        <a:rPr lang="en-US" sz="1800" dirty="0">
                          <a:effectLst/>
                        </a:rPr>
                        <a:t> </a:t>
                      </a:r>
                      <a:r>
                        <a:rPr lang="en-US" sz="1800" dirty="0" err="1">
                          <a:effectLst/>
                        </a:rPr>
                        <a:t>nghèo</a:t>
                      </a:r>
                      <a:r>
                        <a:rPr lang="en-US" sz="1800" dirty="0">
                          <a:effectLst/>
                        </a:rPr>
                        <a:t>;</a:t>
                      </a:r>
                    </a:p>
                    <a:p>
                      <a:pPr>
                        <a:spcAft>
                          <a:spcPts val="0"/>
                        </a:spcAft>
                      </a:pPr>
                      <a:r>
                        <a:rPr lang="en-US" sz="1800" dirty="0">
                          <a:effectLst/>
                        </a:rPr>
                        <a:t>- </a:t>
                      </a:r>
                      <a:r>
                        <a:rPr lang="en-US" sz="1800" dirty="0" err="1">
                          <a:effectLst/>
                        </a:rPr>
                        <a:t>Có</a:t>
                      </a:r>
                      <a:r>
                        <a:rPr lang="en-US" sz="1800" dirty="0">
                          <a:effectLst/>
                        </a:rPr>
                        <a:t> ........................ </a:t>
                      </a:r>
                      <a:r>
                        <a:rPr lang="en-US" sz="1800" dirty="0" err="1">
                          <a:effectLst/>
                        </a:rPr>
                        <a:t>hộ</a:t>
                      </a:r>
                      <a:r>
                        <a:rPr lang="en-US" sz="1800" dirty="0">
                          <a:effectLst/>
                        </a:rPr>
                        <a:t> </a:t>
                      </a:r>
                      <a:r>
                        <a:rPr lang="en-US" sz="1800" dirty="0" err="1">
                          <a:effectLst/>
                        </a:rPr>
                        <a:t>cận</a:t>
                      </a:r>
                      <a:r>
                        <a:rPr lang="en-US" sz="1800" dirty="0">
                          <a:effectLst/>
                        </a:rPr>
                        <a:t> </a:t>
                      </a:r>
                      <a:r>
                        <a:rPr lang="en-US" sz="1800" dirty="0" err="1">
                          <a:effectLst/>
                        </a:rPr>
                        <a:t>nghèo</a:t>
                      </a:r>
                      <a:r>
                        <a:rPr lang="en-US" sz="1800" dirty="0">
                          <a:effectLst/>
                        </a:rPr>
                        <a:t>;</a:t>
                      </a:r>
                    </a:p>
                    <a:p>
                      <a:pPr>
                        <a:spcAft>
                          <a:spcPts val="600"/>
                        </a:spcAft>
                      </a:pPr>
                      <a:r>
                        <a:rPr lang="en-US" sz="1800" dirty="0">
                          <a:effectLst/>
                        </a:rPr>
                        <a:t>- </a:t>
                      </a:r>
                      <a:r>
                        <a:rPr lang="en-US" sz="1800" dirty="0" err="1">
                          <a:effectLst/>
                        </a:rPr>
                        <a:t>Có</a:t>
                      </a:r>
                      <a:r>
                        <a:rPr lang="en-US" sz="1800" dirty="0">
                          <a:effectLst/>
                        </a:rPr>
                        <a:t> ........................ </a:t>
                      </a:r>
                      <a:r>
                        <a:rPr lang="en-US" sz="1800" dirty="0" err="1">
                          <a:effectLst/>
                        </a:rPr>
                        <a:t>hộ</a:t>
                      </a:r>
                      <a:r>
                        <a:rPr lang="en-US" sz="1800" dirty="0">
                          <a:effectLst/>
                        </a:rPr>
                        <a:t> </a:t>
                      </a:r>
                      <a:r>
                        <a:rPr lang="en-US" sz="1800" dirty="0" err="1">
                          <a:effectLst/>
                        </a:rPr>
                        <a:t>không</a:t>
                      </a:r>
                      <a:r>
                        <a:rPr lang="en-US" sz="1800" dirty="0">
                          <a:effectLst/>
                        </a:rPr>
                        <a:t> </a:t>
                      </a:r>
                      <a:r>
                        <a:rPr lang="en-US" sz="1800" dirty="0" err="1">
                          <a:effectLst/>
                        </a:rPr>
                        <a:t>nghèo</a:t>
                      </a:r>
                      <a:r>
                        <a:rPr lang="en-US" sz="1800" dirty="0">
                          <a:effectLst/>
                        </a:rPr>
                        <a:t>.</a:t>
                      </a:r>
                      <a:endParaRPr lang="en-US" sz="1800" dirty="0">
                        <a:effectLst/>
                        <a:latin typeface=".VnTime" panose="020B7200000000000000" pitchFamily="34" charset="0"/>
                        <a:ea typeface="Times New Roman" panose="02020603050405020304" pitchFamily="18" charset="0"/>
                        <a:cs typeface="Times New Roman" panose="02020603050405020304" pitchFamily="18" charset="0"/>
                      </a:endParaRPr>
                    </a:p>
                  </a:txBody>
                  <a:tcPr marL="68577" marR="68577" marT="0" marB="0"/>
                </a:tc>
                <a:extLst>
                  <a:ext uri="{0D108BD9-81ED-4DB2-BD59-A6C34878D82A}">
                    <a16:rowId xmlns:a16="http://schemas.microsoft.com/office/drawing/2014/main" val="1000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BBD777C4-B2F1-4869-6E24-DD3127C62DF1}"/>
              </a:ext>
            </a:extLst>
          </p:cNvPr>
          <p:cNvSpPr>
            <a:spLocks noChangeArrowheads="1"/>
          </p:cNvSpPr>
          <p:nvPr/>
        </p:nvSpPr>
        <p:spPr bwMode="auto">
          <a:xfrm>
            <a:off x="2438400" y="655638"/>
            <a:ext cx="7696200" cy="1016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BƯỚC 3</a:t>
            </a:r>
          </a:p>
          <a:p>
            <a:pPr algn="ct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HỌP DÂN THỐNG NHẤT KẾT QUẢ</a:t>
            </a:r>
            <a:r>
              <a:rPr lang="vi-VN" altLang="en-US" sz="2800" b="1">
                <a:latin typeface="Times New Roman" panose="02020603050405020304" pitchFamily="18" charset="0"/>
                <a:cs typeface="Times New Roman" panose="02020603050405020304" pitchFamily="18" charset="0"/>
              </a:rPr>
              <a:t> RÀ SOÁT</a:t>
            </a:r>
            <a:r>
              <a:rPr lang="en-US" altLang="en-US" b="1">
                <a:latin typeface="Times New Roman" panose="02020603050405020304" pitchFamily="18" charset="0"/>
                <a:cs typeface="Times New Roman" panose="02020603050405020304" pitchFamily="18" charset="0"/>
              </a:rPr>
              <a:t> </a:t>
            </a:r>
            <a:endParaRPr lang="en-US" altLang="en-US" sz="2000" b="1">
              <a:latin typeface="Times New Roman" panose="02020603050405020304" pitchFamily="18" charset="0"/>
              <a:cs typeface="Times New Roman" panose="02020603050405020304" pitchFamily="18" charset="0"/>
            </a:endParaRPr>
          </a:p>
        </p:txBody>
      </p:sp>
      <p:sp>
        <p:nvSpPr>
          <p:cNvPr id="38915" name="AutoShape 8">
            <a:extLst>
              <a:ext uri="{FF2B5EF4-FFF2-40B4-BE49-F238E27FC236}">
                <a16:creationId xmlns:a16="http://schemas.microsoft.com/office/drawing/2014/main" id="{BB2288B1-5893-B8C1-2457-63D3CA697499}"/>
              </a:ext>
            </a:extLst>
          </p:cNvPr>
          <p:cNvSpPr>
            <a:spLocks noChangeArrowheads="1"/>
          </p:cNvSpPr>
          <p:nvPr/>
        </p:nvSpPr>
        <p:spPr bwMode="auto">
          <a:xfrm>
            <a:off x="2590800" y="2438400"/>
            <a:ext cx="1676400" cy="2743200"/>
          </a:xfrm>
          <a:prstGeom prst="flowChartMagneticDisk">
            <a:avLst/>
          </a:prstGeom>
          <a:solidFill>
            <a:srgbClr val="00FF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b="1">
                <a:latin typeface="Arial" panose="020B0604020202020204" pitchFamily="34" charset="0"/>
              </a:rPr>
              <a:t>HỘ </a:t>
            </a:r>
          </a:p>
          <a:p>
            <a:pPr algn="ctr">
              <a:spcBef>
                <a:spcPct val="0"/>
              </a:spcBef>
              <a:buFontTx/>
              <a:buNone/>
            </a:pPr>
            <a:r>
              <a:rPr lang="en-US" altLang="en-US" sz="1800" b="1">
                <a:latin typeface="Arial" panose="020B0604020202020204" pitchFamily="34" charset="0"/>
              </a:rPr>
              <a:t>NGHÈO</a:t>
            </a:r>
          </a:p>
        </p:txBody>
      </p:sp>
      <p:sp>
        <p:nvSpPr>
          <p:cNvPr id="38916" name="AutoShape 9">
            <a:extLst>
              <a:ext uri="{FF2B5EF4-FFF2-40B4-BE49-F238E27FC236}">
                <a16:creationId xmlns:a16="http://schemas.microsoft.com/office/drawing/2014/main" id="{935913C2-9E30-6927-2672-C3025E7AD3A6}"/>
              </a:ext>
            </a:extLst>
          </p:cNvPr>
          <p:cNvSpPr>
            <a:spLocks noChangeArrowheads="1"/>
          </p:cNvSpPr>
          <p:nvPr/>
        </p:nvSpPr>
        <p:spPr bwMode="auto">
          <a:xfrm>
            <a:off x="4572000" y="2895600"/>
            <a:ext cx="1676400" cy="2209800"/>
          </a:xfrm>
          <a:prstGeom prst="flowChartMagneticDisk">
            <a:avLst/>
          </a:prstGeom>
          <a:solidFill>
            <a:srgbClr val="FF99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b="1">
                <a:latin typeface="Arial" panose="020B0604020202020204" pitchFamily="34" charset="0"/>
              </a:rPr>
              <a:t>HỘ </a:t>
            </a:r>
          </a:p>
          <a:p>
            <a:pPr algn="ctr">
              <a:spcBef>
                <a:spcPct val="0"/>
              </a:spcBef>
              <a:buFontTx/>
              <a:buNone/>
            </a:pPr>
            <a:r>
              <a:rPr lang="en-US" altLang="en-US" sz="1800" b="1">
                <a:latin typeface="Arial" panose="020B0604020202020204" pitchFamily="34" charset="0"/>
              </a:rPr>
              <a:t>CẬN </a:t>
            </a:r>
          </a:p>
          <a:p>
            <a:pPr algn="ctr">
              <a:spcBef>
                <a:spcPct val="0"/>
              </a:spcBef>
              <a:buFontTx/>
              <a:buNone/>
            </a:pPr>
            <a:r>
              <a:rPr lang="en-US" altLang="en-US" sz="1800" b="1">
                <a:latin typeface="Arial" panose="020B0604020202020204" pitchFamily="34" charset="0"/>
              </a:rPr>
              <a:t>NGHÈO</a:t>
            </a:r>
          </a:p>
        </p:txBody>
      </p:sp>
      <p:sp>
        <p:nvSpPr>
          <p:cNvPr id="38917" name="AutoShape 10">
            <a:extLst>
              <a:ext uri="{FF2B5EF4-FFF2-40B4-BE49-F238E27FC236}">
                <a16:creationId xmlns:a16="http://schemas.microsoft.com/office/drawing/2014/main" id="{C0DDF565-3AE8-504E-6C4B-3901E21C80AE}"/>
              </a:ext>
            </a:extLst>
          </p:cNvPr>
          <p:cNvSpPr>
            <a:spLocks noChangeArrowheads="1"/>
          </p:cNvSpPr>
          <p:nvPr/>
        </p:nvSpPr>
        <p:spPr bwMode="auto">
          <a:xfrm>
            <a:off x="6553200" y="2895600"/>
            <a:ext cx="1600200" cy="2133600"/>
          </a:xfrm>
          <a:prstGeom prst="flowChartMagneticDisk">
            <a:avLst/>
          </a:prstGeom>
          <a:solidFill>
            <a:srgbClr val="FF99CC"/>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b="1">
                <a:latin typeface="Arial" panose="020B0604020202020204" pitchFamily="34" charset="0"/>
              </a:rPr>
              <a:t>HỘ </a:t>
            </a:r>
          </a:p>
          <a:p>
            <a:pPr algn="ctr">
              <a:spcBef>
                <a:spcPct val="0"/>
              </a:spcBef>
              <a:buFontTx/>
              <a:buNone/>
            </a:pPr>
            <a:r>
              <a:rPr lang="en-US" altLang="en-US" sz="1800" b="1">
                <a:latin typeface="Arial" panose="020B0604020202020204" pitchFamily="34" charset="0"/>
              </a:rPr>
              <a:t>THOÁT</a:t>
            </a:r>
          </a:p>
          <a:p>
            <a:pPr algn="ctr">
              <a:spcBef>
                <a:spcPct val="0"/>
              </a:spcBef>
              <a:buFontTx/>
              <a:buNone/>
            </a:pPr>
            <a:r>
              <a:rPr lang="en-US" altLang="en-US" sz="1800" b="1">
                <a:latin typeface="Arial" panose="020B0604020202020204" pitchFamily="34" charset="0"/>
              </a:rPr>
              <a:t> NGHÈO</a:t>
            </a:r>
          </a:p>
        </p:txBody>
      </p:sp>
      <p:sp>
        <p:nvSpPr>
          <p:cNvPr id="38918" name="AutoShape 11">
            <a:extLst>
              <a:ext uri="{FF2B5EF4-FFF2-40B4-BE49-F238E27FC236}">
                <a16:creationId xmlns:a16="http://schemas.microsoft.com/office/drawing/2014/main" id="{0D1406AC-45B3-27C3-9920-607A579AF695}"/>
              </a:ext>
            </a:extLst>
          </p:cNvPr>
          <p:cNvSpPr>
            <a:spLocks noChangeArrowheads="1"/>
          </p:cNvSpPr>
          <p:nvPr/>
        </p:nvSpPr>
        <p:spPr bwMode="auto">
          <a:xfrm>
            <a:off x="8382000" y="2438400"/>
            <a:ext cx="1600200" cy="2590800"/>
          </a:xfrm>
          <a:prstGeom prst="flowChartMagneticDisk">
            <a:avLst/>
          </a:prstGeom>
          <a:solidFill>
            <a:srgbClr val="00CC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800" b="1">
                <a:latin typeface="Arial" panose="020B0604020202020204" pitchFamily="34" charset="0"/>
              </a:rPr>
              <a:t>HỘ </a:t>
            </a:r>
          </a:p>
          <a:p>
            <a:pPr algn="ctr">
              <a:spcBef>
                <a:spcPct val="0"/>
              </a:spcBef>
              <a:buFontTx/>
              <a:buNone/>
            </a:pPr>
            <a:r>
              <a:rPr lang="en-US" altLang="en-US" sz="1800" b="1">
                <a:latin typeface="Arial" panose="020B0604020202020204" pitchFamily="34" charset="0"/>
              </a:rPr>
              <a:t>THOÁT</a:t>
            </a:r>
          </a:p>
          <a:p>
            <a:pPr algn="ctr">
              <a:spcBef>
                <a:spcPct val="0"/>
              </a:spcBef>
              <a:buFontTx/>
              <a:buNone/>
            </a:pPr>
            <a:r>
              <a:rPr lang="en-US" altLang="en-US" sz="1800" b="1">
                <a:latin typeface="Arial" panose="020B0604020202020204" pitchFamily="34" charset="0"/>
              </a:rPr>
              <a:t>CẬN </a:t>
            </a:r>
          </a:p>
          <a:p>
            <a:pPr algn="ctr">
              <a:spcBef>
                <a:spcPct val="0"/>
              </a:spcBef>
              <a:buFontTx/>
              <a:buNone/>
            </a:pPr>
            <a:r>
              <a:rPr lang="en-US" altLang="en-US" sz="1800" b="1">
                <a:latin typeface="Arial" panose="020B0604020202020204" pitchFamily="34" charset="0"/>
              </a:rPr>
              <a:t>NGHÈO</a:t>
            </a:r>
          </a:p>
        </p:txBody>
      </p:sp>
      <p:sp>
        <p:nvSpPr>
          <p:cNvPr id="38919" name="Line 12">
            <a:extLst>
              <a:ext uri="{FF2B5EF4-FFF2-40B4-BE49-F238E27FC236}">
                <a16:creationId xmlns:a16="http://schemas.microsoft.com/office/drawing/2014/main" id="{063518DF-F27D-EE09-B774-A1E9F2699F61}"/>
              </a:ext>
            </a:extLst>
          </p:cNvPr>
          <p:cNvSpPr>
            <a:spLocks noChangeShapeType="1"/>
          </p:cNvSpPr>
          <p:nvPr/>
        </p:nvSpPr>
        <p:spPr bwMode="auto">
          <a:xfrm flipH="1">
            <a:off x="3395663" y="1687514"/>
            <a:ext cx="2844800" cy="7508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0" name="Line 13">
            <a:extLst>
              <a:ext uri="{FF2B5EF4-FFF2-40B4-BE49-F238E27FC236}">
                <a16:creationId xmlns:a16="http://schemas.microsoft.com/office/drawing/2014/main" id="{B2275B15-A77F-89D8-90D6-DB9D6D746D4C}"/>
              </a:ext>
            </a:extLst>
          </p:cNvPr>
          <p:cNvSpPr>
            <a:spLocks noChangeShapeType="1"/>
          </p:cNvSpPr>
          <p:nvPr/>
        </p:nvSpPr>
        <p:spPr bwMode="auto">
          <a:xfrm flipH="1">
            <a:off x="5486400" y="1687514"/>
            <a:ext cx="749300" cy="12080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1" name="Line 14">
            <a:extLst>
              <a:ext uri="{FF2B5EF4-FFF2-40B4-BE49-F238E27FC236}">
                <a16:creationId xmlns:a16="http://schemas.microsoft.com/office/drawing/2014/main" id="{75F3B395-AB5C-2C8E-9B1C-A803496DC445}"/>
              </a:ext>
            </a:extLst>
          </p:cNvPr>
          <p:cNvSpPr>
            <a:spLocks noChangeShapeType="1"/>
          </p:cNvSpPr>
          <p:nvPr/>
        </p:nvSpPr>
        <p:spPr bwMode="auto">
          <a:xfrm>
            <a:off x="6208713" y="1687514"/>
            <a:ext cx="1193800" cy="12080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2" name="Line 15">
            <a:extLst>
              <a:ext uri="{FF2B5EF4-FFF2-40B4-BE49-F238E27FC236}">
                <a16:creationId xmlns:a16="http://schemas.microsoft.com/office/drawing/2014/main" id="{C2C3CFEA-C6A9-8AED-43D8-0641755DCAF6}"/>
              </a:ext>
            </a:extLst>
          </p:cNvPr>
          <p:cNvSpPr>
            <a:spLocks noChangeShapeType="1"/>
          </p:cNvSpPr>
          <p:nvPr/>
        </p:nvSpPr>
        <p:spPr bwMode="auto">
          <a:xfrm>
            <a:off x="6223000" y="1687514"/>
            <a:ext cx="2921000" cy="67468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3867AD-3697-29EF-C36D-3BC99B656803}"/>
              </a:ext>
            </a:extLst>
          </p:cNvPr>
          <p:cNvSpPr/>
          <p:nvPr/>
        </p:nvSpPr>
        <p:spPr>
          <a:xfrm>
            <a:off x="1547191" y="832403"/>
            <a:ext cx="76200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vi-VN" b="1">
                <a:solidFill>
                  <a:schemeClr val="tx1"/>
                </a:solidFill>
              </a:rPr>
              <a:t>BIÊN BẢN HỌP LẤY Ý KIẾN NHÂN DÂN VỀ KẾT QUẢ</a:t>
            </a:r>
            <a:endParaRPr lang="en-US">
              <a:solidFill>
                <a:schemeClr val="tx1"/>
              </a:solidFill>
            </a:endParaRPr>
          </a:p>
          <a:p>
            <a:pPr algn="ctr">
              <a:defRPr/>
            </a:pPr>
            <a:r>
              <a:rPr lang="vi-VN" b="1">
                <a:solidFill>
                  <a:schemeClr val="tx1"/>
                </a:solidFill>
              </a:rPr>
              <a:t>RÀ SOÁT HỘ NGHÈO, HỘ CẬN NGHÈO</a:t>
            </a:r>
            <a:endParaRPr lang="en-US">
              <a:solidFill>
                <a:schemeClr val="tx1"/>
              </a:solidFill>
            </a:endParaRPr>
          </a:p>
        </p:txBody>
      </p:sp>
      <p:sp>
        <p:nvSpPr>
          <p:cNvPr id="3" name="Rectangle: Rounded Corners 2">
            <a:extLst>
              <a:ext uri="{FF2B5EF4-FFF2-40B4-BE49-F238E27FC236}">
                <a16:creationId xmlns:a16="http://schemas.microsoft.com/office/drawing/2014/main" id="{6AD9E6BC-192C-D1C3-DC23-712BCFE37BFF}"/>
              </a:ext>
            </a:extLst>
          </p:cNvPr>
          <p:cNvSpPr/>
          <p:nvPr/>
        </p:nvSpPr>
        <p:spPr>
          <a:xfrm>
            <a:off x="2232992" y="2435777"/>
            <a:ext cx="2869096" cy="2590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dirty="0">
                <a:solidFill>
                  <a:srgbClr val="FF0000"/>
                </a:solidFill>
                <a:latin typeface="Times New Roman" panose="02020603050405020304" pitchFamily="18" charset="0"/>
                <a:cs typeface="Times New Roman" panose="02020603050405020304" pitchFamily="18" charset="0"/>
              </a:rPr>
              <a:t>THÀNH PHẦN</a:t>
            </a:r>
          </a:p>
          <a:p>
            <a:pPr>
              <a:defRPr/>
            </a:pPr>
            <a:r>
              <a:rPr lang="vi-VN" sz="2000" dirty="0">
                <a:solidFill>
                  <a:schemeClr val="tx1"/>
                </a:solidFill>
                <a:latin typeface="Times New Roman" panose="02020603050405020304" pitchFamily="18" charset="0"/>
                <a:cs typeface="Times New Roman" panose="02020603050405020304" pitchFamily="18" charset="0"/>
              </a:rPr>
              <a:t>- Chủ trì</a:t>
            </a:r>
            <a:endParaRPr lang="en-US" sz="2000" dirty="0">
              <a:solidFill>
                <a:schemeClr val="tx1"/>
              </a:solidFill>
              <a:latin typeface="Times New Roman" panose="02020603050405020304" pitchFamily="18" charset="0"/>
              <a:cs typeface="Times New Roman" panose="02020603050405020304" pitchFamily="18" charset="0"/>
            </a:endParaRPr>
          </a:p>
          <a:p>
            <a:pPr>
              <a:defRPr/>
            </a:pPr>
            <a:r>
              <a:rPr lang="vi-VN" sz="2000" dirty="0">
                <a:solidFill>
                  <a:schemeClr val="tx1"/>
                </a:solidFill>
                <a:latin typeface="Times New Roman" panose="02020603050405020304" pitchFamily="18" charset="0"/>
                <a:cs typeface="Times New Roman" panose="02020603050405020304" pitchFamily="18" charset="0"/>
              </a:rPr>
              <a:t>- Thư ký</a:t>
            </a:r>
            <a:endParaRPr lang="en-US" sz="2000" dirty="0">
              <a:solidFill>
                <a:schemeClr val="tx1"/>
              </a:solidFill>
              <a:latin typeface="Times New Roman" panose="02020603050405020304" pitchFamily="18" charset="0"/>
              <a:cs typeface="Times New Roman" panose="02020603050405020304" pitchFamily="18" charset="0"/>
            </a:endParaRPr>
          </a:p>
          <a:p>
            <a:pPr>
              <a:defRPr/>
            </a:pPr>
            <a:r>
              <a:rPr lang="vi-VN" sz="2000" dirty="0">
                <a:solidFill>
                  <a:schemeClr val="tx1"/>
                </a:solidFill>
                <a:latin typeface="Times New Roman" panose="02020603050405020304" pitchFamily="18" charset="0"/>
                <a:cs typeface="Times New Roman" panose="02020603050405020304" pitchFamily="18" charset="0"/>
              </a:rPr>
              <a:t>- Thành phần tham gia:</a:t>
            </a:r>
            <a:r>
              <a:rPr lang="en-US" sz="2000" dirty="0">
                <a:solidFill>
                  <a:schemeClr val="tx1"/>
                </a:solidFill>
                <a:latin typeface="Times New Roman" panose="02020603050405020304" pitchFamily="18" charset="0"/>
                <a:cs typeface="Times New Roman" panose="02020603050405020304" pitchFamily="18" charset="0"/>
              </a:rPr>
              <a:t> BCĐ; </a:t>
            </a:r>
            <a:r>
              <a:rPr lang="en-US" sz="2000" dirty="0" err="1">
                <a:solidFill>
                  <a:schemeClr val="tx1"/>
                </a:solidFill>
                <a:latin typeface="Times New Roman" panose="02020603050405020304" pitchFamily="18" charset="0"/>
                <a:cs typeface="Times New Roman" panose="02020603050405020304" pitchFamily="18" charset="0"/>
              </a:rPr>
              <a:t>Đảng</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đoàn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thể</a:t>
            </a:r>
            <a:r>
              <a:rPr lang="en-US" sz="2000" dirty="0">
                <a:solidFill>
                  <a:schemeClr val="tx1"/>
                </a:solidFill>
                <a:latin typeface="Times New Roman" panose="02020603050405020304" pitchFamily="18" charset="0"/>
                <a:cs typeface="Times New Roman" panose="02020603050405020304" pitchFamily="18" charset="0"/>
              </a:rPr>
              <a:t>; MTTQ; </a:t>
            </a:r>
            <a:r>
              <a:rPr lang="en-US" sz="2000" dirty="0" err="1">
                <a:solidFill>
                  <a:schemeClr val="tx1"/>
                </a:solidFill>
                <a:latin typeface="Times New Roman" panose="02020603050405020304" pitchFamily="18" charset="0"/>
                <a:cs typeface="Times New Roman" panose="02020603050405020304" pitchFamily="18" charset="0"/>
              </a:rPr>
              <a:t>hộ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rà</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soát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viên</a:t>
            </a: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253F9654-6B73-433E-717B-8C8276C786A6}"/>
              </a:ext>
            </a:extLst>
          </p:cNvPr>
          <p:cNvSpPr/>
          <p:nvPr/>
        </p:nvSpPr>
        <p:spPr>
          <a:xfrm>
            <a:off x="5661991" y="2516740"/>
            <a:ext cx="35052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en-US" sz="2000" dirty="0">
                <a:solidFill>
                  <a:srgbClr val="FF0000"/>
                </a:solidFill>
                <a:latin typeface="Times New Roman" panose="02020603050405020304" pitchFamily="18" charset="0"/>
                <a:cs typeface="Times New Roman" panose="02020603050405020304" pitchFamily="18" charset="0"/>
              </a:rPr>
              <a:t>KẾT QUẢ</a:t>
            </a:r>
          </a:p>
          <a:p>
            <a:pPr marL="342900" indent="-342900" algn="just">
              <a:buFont typeface="Wingdings" panose="05000000000000000000" pitchFamily="2" charset="2"/>
              <a:buChar char="Ø"/>
              <a:defRPr/>
            </a:pPr>
            <a:r>
              <a:rPr lang="en-US" sz="2000" dirty="0" err="1">
                <a:solidFill>
                  <a:schemeClr val="tx1"/>
                </a:solidFill>
                <a:latin typeface="Times New Roman" panose="02020603050405020304" pitchFamily="18" charset="0"/>
                <a:cs typeface="Times New Roman" panose="02020603050405020304" pitchFamily="18" charset="0"/>
              </a:rPr>
              <a:t>Hộ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nghèo</a:t>
            </a: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defRPr/>
            </a:pPr>
            <a:r>
              <a:rPr lang="en-US" sz="2000" dirty="0" err="1">
                <a:solidFill>
                  <a:schemeClr val="tx1"/>
                </a:solidFill>
                <a:latin typeface="Times New Roman" panose="02020603050405020304" pitchFamily="18" charset="0"/>
                <a:cs typeface="Times New Roman" panose="02020603050405020304" pitchFamily="18" charset="0"/>
              </a:rPr>
              <a:t>Hộ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cận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nghèo</a:t>
            </a: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defRPr/>
            </a:pPr>
            <a:r>
              <a:rPr lang="en-US" sz="2000" dirty="0" err="1">
                <a:solidFill>
                  <a:schemeClr val="tx1"/>
                </a:solidFill>
                <a:latin typeface="Times New Roman" panose="02020603050405020304" pitchFamily="18" charset="0"/>
                <a:cs typeface="Times New Roman" panose="02020603050405020304" pitchFamily="18" charset="0"/>
              </a:rPr>
              <a:t>Hộ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thoát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nghèo</a:t>
            </a: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defRPr/>
            </a:pPr>
            <a:r>
              <a:rPr lang="en-US" sz="2000" dirty="0" err="1">
                <a:solidFill>
                  <a:schemeClr val="tx1"/>
                </a:solidFill>
                <a:latin typeface="Times New Roman" panose="02020603050405020304" pitchFamily="18" charset="0"/>
                <a:cs typeface="Times New Roman" panose="02020603050405020304" pitchFamily="18" charset="0"/>
              </a:rPr>
              <a:t>Hộ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thoát</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cận</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nghèo</a:t>
            </a:r>
            <a:endParaRPr lang="en-US" sz="20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defRPr/>
            </a:pPr>
            <a:r>
              <a:rPr lang="en-US" sz="2000" dirty="0" err="1">
                <a:solidFill>
                  <a:schemeClr val="tx1"/>
                </a:solidFill>
                <a:latin typeface="Times New Roman" panose="02020603050405020304" pitchFamily="18" charset="0"/>
                <a:cs typeface="Times New Roman" panose="02020603050405020304" pitchFamily="18" charset="0"/>
              </a:rPr>
              <a:t>Hộ</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err="1">
                <a:solidFill>
                  <a:schemeClr val="tx1"/>
                </a:solidFill>
                <a:latin typeface="Times New Roman" panose="02020603050405020304" pitchFamily="18" charset="0"/>
                <a:cs typeface="Times New Roman" panose="02020603050405020304" pitchFamily="18" charset="0"/>
              </a:rPr>
              <a:t>rà</a:t>
            </a:r>
            <a:r>
              <a:rPr lang="en-US" sz="2000" dirty="0">
                <a:solidFill>
                  <a:schemeClr val="tx1"/>
                </a:solidFill>
                <a:latin typeface="Times New Roman" panose="02020603050405020304" pitchFamily="18" charset="0"/>
                <a:cs typeface="Times New Roman" panose="02020603050405020304" pitchFamily="18" charset="0"/>
              </a:rPr>
              <a:t> </a:t>
            </a:r>
            <a:r>
              <a:rPr lang="en-US" sz="2000" err="1">
                <a:solidFill>
                  <a:schemeClr val="tx1"/>
                </a:solidFill>
                <a:latin typeface="Times New Roman" panose="02020603050405020304" pitchFamily="18" charset="0"/>
                <a:cs typeface="Times New Roman" panose="02020603050405020304" pitchFamily="18" charset="0"/>
              </a:rPr>
              <a:t>soát</a:t>
            </a:r>
            <a:r>
              <a:rPr lang="en-US" sz="2000">
                <a:solidFill>
                  <a:schemeClr val="tx1"/>
                </a:solidFill>
                <a:latin typeface="Times New Roman" panose="02020603050405020304" pitchFamily="18" charset="0"/>
                <a:cs typeface="Times New Roman" panose="02020603050405020304" pitchFamily="18" charset="0"/>
              </a:rPr>
              <a:t> lại</a:t>
            </a:r>
          </a:p>
          <a:p>
            <a:pPr marL="342900" indent="-342900" algn="just">
              <a:buFont typeface="Wingdings" panose="05000000000000000000" pitchFamily="2" charset="2"/>
              <a:buChar char="Ø"/>
              <a:defRPr/>
            </a:pPr>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5" name="Rectangle: Rounded Corners 4">
            <a:extLst>
              <a:ext uri="{FF2B5EF4-FFF2-40B4-BE49-F238E27FC236}">
                <a16:creationId xmlns:a16="http://schemas.microsoft.com/office/drawing/2014/main" id="{01E2BB4B-6777-B763-E354-403156977A6D}"/>
              </a:ext>
            </a:extLst>
          </p:cNvPr>
          <p:cNvSpPr/>
          <p:nvPr/>
        </p:nvSpPr>
        <p:spPr>
          <a:xfrm>
            <a:off x="1890091" y="5423452"/>
            <a:ext cx="6477000" cy="1143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dirty="0">
                <a:solidFill>
                  <a:schemeClr val="tx1"/>
                </a:solidFill>
                <a:latin typeface="Times New Roman" panose="02020603050405020304" pitchFamily="18" charset="0"/>
                <a:cs typeface="Times New Roman" panose="02020603050405020304" pitchFamily="18" charset="0"/>
              </a:rPr>
              <a:t>CHỮ KÝ ĐẠI DIỆN CHO CÁC THÀNH PHẦN DỰ HỌP</a:t>
            </a:r>
          </a:p>
        </p:txBody>
      </p:sp>
      <p:sp>
        <p:nvSpPr>
          <p:cNvPr id="6" name="Explosion: 8 Points 5">
            <a:extLst>
              <a:ext uri="{FF2B5EF4-FFF2-40B4-BE49-F238E27FC236}">
                <a16:creationId xmlns:a16="http://schemas.microsoft.com/office/drawing/2014/main" id="{D679FF37-8094-6CA9-E369-4BF431B2D74A}"/>
              </a:ext>
            </a:extLst>
          </p:cNvPr>
          <p:cNvSpPr/>
          <p:nvPr/>
        </p:nvSpPr>
        <p:spPr>
          <a:xfrm>
            <a:off x="861391" y="1929366"/>
            <a:ext cx="1371600" cy="1512887"/>
          </a:xfrm>
          <a:prstGeom prst="irregularSeal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50%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a:extLst>
              <a:ext uri="{FF2B5EF4-FFF2-40B4-BE49-F238E27FC236}">
                <a16:creationId xmlns:a16="http://schemas.microsoft.com/office/drawing/2014/main" id="{E56E6955-93E6-4D9A-C5B1-AF8CE8169836}"/>
              </a:ext>
            </a:extLst>
          </p:cNvPr>
          <p:cNvSpPr>
            <a:spLocks noChangeArrowheads="1"/>
          </p:cNvSpPr>
          <p:nvPr/>
        </p:nvSpPr>
        <p:spPr bwMode="auto">
          <a:xfrm>
            <a:off x="228600" y="568601"/>
            <a:ext cx="78486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400" b="1" dirty="0">
                <a:solidFill>
                  <a:srgbClr val="FF0000"/>
                </a:solidFill>
                <a:latin typeface="Times New Roman" panose="02020603050405020304" pitchFamily="18" charset="0"/>
                <a:cs typeface="Times New Roman" panose="02020603050405020304" pitchFamily="18" charset="0"/>
              </a:rPr>
              <a:t>B</a:t>
            </a:r>
            <a:r>
              <a:rPr lang="vi-VN" altLang="en-US" sz="2400" b="1" dirty="0">
                <a:solidFill>
                  <a:srgbClr val="FF0000"/>
                </a:solidFill>
                <a:latin typeface="Times New Roman" panose="02020603050405020304" pitchFamily="18" charset="0"/>
                <a:cs typeface="Times New Roman" panose="02020603050405020304" pitchFamily="18" charset="0"/>
              </a:rPr>
              <a:t>Ư</a:t>
            </a:r>
            <a:r>
              <a:rPr lang="en-US" altLang="en-US" sz="2400" b="1" dirty="0">
                <a:solidFill>
                  <a:srgbClr val="FF0000"/>
                </a:solidFill>
                <a:latin typeface="Times New Roman" panose="02020603050405020304" pitchFamily="18" charset="0"/>
                <a:cs typeface="Times New Roman" panose="02020603050405020304" pitchFamily="18" charset="0"/>
              </a:rPr>
              <a:t>ỚC 4</a:t>
            </a:r>
          </a:p>
          <a:p>
            <a:pPr algn="ctr" eaLnBrk="1" hangingPunct="1">
              <a:spcBef>
                <a:spcPct val="0"/>
              </a:spcBef>
              <a:buFontTx/>
              <a:buNone/>
            </a:pPr>
            <a:r>
              <a:rPr lang="en-US" altLang="en-US" sz="2400" b="1" dirty="0">
                <a:latin typeface="Times New Roman" panose="02020603050405020304" pitchFamily="18" charset="0"/>
                <a:cs typeface="Times New Roman" panose="02020603050405020304" pitchFamily="18" charset="0"/>
              </a:rPr>
              <a:t>NIÊM YẾT CÔNG KHAI DANH SÁCH</a:t>
            </a:r>
          </a:p>
        </p:txBody>
      </p:sp>
      <p:sp>
        <p:nvSpPr>
          <p:cNvPr id="40963" name="AutoShape 8">
            <a:extLst>
              <a:ext uri="{FF2B5EF4-FFF2-40B4-BE49-F238E27FC236}">
                <a16:creationId xmlns:a16="http://schemas.microsoft.com/office/drawing/2014/main" id="{E9A69FAC-8C50-82B4-1BBC-B38D1B73BA64}"/>
              </a:ext>
            </a:extLst>
          </p:cNvPr>
          <p:cNvSpPr>
            <a:spLocks noChangeArrowheads="1"/>
          </p:cNvSpPr>
          <p:nvPr/>
        </p:nvSpPr>
        <p:spPr bwMode="auto">
          <a:xfrm>
            <a:off x="1204706" y="1875043"/>
            <a:ext cx="796925" cy="2432050"/>
          </a:xfrm>
          <a:prstGeom prst="flowChartMagneticDisk">
            <a:avLst/>
          </a:prstGeom>
          <a:solidFill>
            <a:srgbClr val="00FF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000" b="1">
                <a:latin typeface="Arial" panose="020B0604020202020204" pitchFamily="34" charset="0"/>
              </a:rPr>
              <a:t>Danh</a:t>
            </a:r>
          </a:p>
          <a:p>
            <a:pPr algn="ctr">
              <a:spcBef>
                <a:spcPct val="0"/>
              </a:spcBef>
              <a:buFontTx/>
              <a:buNone/>
            </a:pPr>
            <a:r>
              <a:rPr lang="en-US" altLang="en-US" sz="1000" b="1">
                <a:latin typeface="Arial" panose="020B0604020202020204" pitchFamily="34" charset="0"/>
              </a:rPr>
              <a:t> sách</a:t>
            </a:r>
          </a:p>
          <a:p>
            <a:pPr algn="ctr">
              <a:spcBef>
                <a:spcPct val="0"/>
              </a:spcBef>
              <a:buFontTx/>
              <a:buNone/>
            </a:pPr>
            <a:r>
              <a:rPr lang="en-US" altLang="en-US" sz="1000" b="1">
                <a:latin typeface="Arial" panose="020B0604020202020204" pitchFamily="34" charset="0"/>
              </a:rPr>
              <a:t>HỘ </a:t>
            </a:r>
          </a:p>
          <a:p>
            <a:pPr algn="ctr">
              <a:spcBef>
                <a:spcPct val="0"/>
              </a:spcBef>
              <a:buFontTx/>
              <a:buNone/>
            </a:pPr>
            <a:r>
              <a:rPr lang="en-US" altLang="en-US" sz="1000" b="1">
                <a:latin typeface="Arial" panose="020B0604020202020204" pitchFamily="34" charset="0"/>
              </a:rPr>
              <a:t>NGHÈO</a:t>
            </a:r>
          </a:p>
        </p:txBody>
      </p:sp>
      <p:sp>
        <p:nvSpPr>
          <p:cNvPr id="40964" name="AutoShape 9">
            <a:extLst>
              <a:ext uri="{FF2B5EF4-FFF2-40B4-BE49-F238E27FC236}">
                <a16:creationId xmlns:a16="http://schemas.microsoft.com/office/drawing/2014/main" id="{58535A87-96EB-326C-B87F-4186E2823A7E}"/>
              </a:ext>
            </a:extLst>
          </p:cNvPr>
          <p:cNvSpPr>
            <a:spLocks noChangeArrowheads="1"/>
          </p:cNvSpPr>
          <p:nvPr/>
        </p:nvSpPr>
        <p:spPr bwMode="auto">
          <a:xfrm>
            <a:off x="2173081" y="2498931"/>
            <a:ext cx="733425" cy="1808162"/>
          </a:xfrm>
          <a:prstGeom prst="flowChartMagneticDisk">
            <a:avLst/>
          </a:prstGeom>
          <a:solidFill>
            <a:srgbClr val="FF9900"/>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000" b="1">
                <a:latin typeface="Arial" panose="020B0604020202020204" pitchFamily="34" charset="0"/>
              </a:rPr>
              <a:t>Danh </a:t>
            </a:r>
          </a:p>
          <a:p>
            <a:pPr algn="ctr">
              <a:spcBef>
                <a:spcPct val="0"/>
              </a:spcBef>
              <a:buFontTx/>
              <a:buNone/>
            </a:pPr>
            <a:r>
              <a:rPr lang="en-US" altLang="en-US" sz="1000" b="1">
                <a:latin typeface="Arial" panose="020B0604020202020204" pitchFamily="34" charset="0"/>
              </a:rPr>
              <a:t>sách</a:t>
            </a:r>
          </a:p>
          <a:p>
            <a:pPr algn="ctr">
              <a:spcBef>
                <a:spcPct val="0"/>
              </a:spcBef>
              <a:buFontTx/>
              <a:buNone/>
            </a:pPr>
            <a:r>
              <a:rPr lang="en-US" altLang="en-US" sz="1000" b="1">
                <a:latin typeface="Arial" panose="020B0604020202020204" pitchFamily="34" charset="0"/>
              </a:rPr>
              <a:t>HỘ </a:t>
            </a:r>
          </a:p>
          <a:p>
            <a:pPr algn="ctr">
              <a:spcBef>
                <a:spcPct val="0"/>
              </a:spcBef>
              <a:buFontTx/>
              <a:buNone/>
            </a:pPr>
            <a:r>
              <a:rPr lang="en-US" altLang="en-US" sz="1000" b="1">
                <a:latin typeface="Arial" panose="020B0604020202020204" pitchFamily="34" charset="0"/>
              </a:rPr>
              <a:t>CẬN </a:t>
            </a:r>
          </a:p>
          <a:p>
            <a:pPr algn="ctr">
              <a:spcBef>
                <a:spcPct val="0"/>
              </a:spcBef>
              <a:buFontTx/>
              <a:buNone/>
            </a:pPr>
            <a:r>
              <a:rPr lang="en-US" altLang="en-US" sz="1000" b="1">
                <a:latin typeface="Arial" panose="020B0604020202020204" pitchFamily="34" charset="0"/>
              </a:rPr>
              <a:t>NGHÈO</a:t>
            </a:r>
          </a:p>
        </p:txBody>
      </p:sp>
      <p:sp>
        <p:nvSpPr>
          <p:cNvPr id="40965" name="AutoShape 10">
            <a:extLst>
              <a:ext uri="{FF2B5EF4-FFF2-40B4-BE49-F238E27FC236}">
                <a16:creationId xmlns:a16="http://schemas.microsoft.com/office/drawing/2014/main" id="{435AEE63-EE33-86B3-3EF0-3750A8FB5FAE}"/>
              </a:ext>
            </a:extLst>
          </p:cNvPr>
          <p:cNvSpPr>
            <a:spLocks noChangeArrowheads="1"/>
          </p:cNvSpPr>
          <p:nvPr/>
        </p:nvSpPr>
        <p:spPr bwMode="auto">
          <a:xfrm>
            <a:off x="3076368" y="2329068"/>
            <a:ext cx="671512" cy="1968500"/>
          </a:xfrm>
          <a:prstGeom prst="flowChartMagneticDisk">
            <a:avLst/>
          </a:prstGeom>
          <a:solidFill>
            <a:srgbClr val="FF99CC"/>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000" b="1">
                <a:latin typeface="Arial" panose="020B0604020202020204" pitchFamily="34" charset="0"/>
              </a:rPr>
              <a:t>Danh </a:t>
            </a:r>
          </a:p>
          <a:p>
            <a:pPr algn="ctr">
              <a:spcBef>
                <a:spcPct val="0"/>
              </a:spcBef>
              <a:buFontTx/>
              <a:buNone/>
            </a:pPr>
            <a:r>
              <a:rPr lang="en-US" altLang="en-US" sz="1000" b="1">
                <a:latin typeface="Arial" panose="020B0604020202020204" pitchFamily="34" charset="0"/>
              </a:rPr>
              <a:t>sách</a:t>
            </a:r>
          </a:p>
          <a:p>
            <a:pPr algn="ctr">
              <a:spcBef>
                <a:spcPct val="0"/>
              </a:spcBef>
              <a:buFontTx/>
              <a:buNone/>
            </a:pPr>
            <a:r>
              <a:rPr lang="en-US" altLang="en-US" sz="1000" b="1">
                <a:latin typeface="Arial" panose="020B0604020202020204" pitchFamily="34" charset="0"/>
              </a:rPr>
              <a:t>HỘ </a:t>
            </a:r>
          </a:p>
          <a:p>
            <a:pPr algn="ctr">
              <a:spcBef>
                <a:spcPct val="0"/>
              </a:spcBef>
              <a:buFontTx/>
              <a:buNone/>
            </a:pPr>
            <a:r>
              <a:rPr lang="en-US" altLang="en-US" sz="1000" b="1">
                <a:latin typeface="Arial" panose="020B0604020202020204" pitchFamily="34" charset="0"/>
              </a:rPr>
              <a:t>THOÁT</a:t>
            </a:r>
          </a:p>
          <a:p>
            <a:pPr algn="ctr">
              <a:spcBef>
                <a:spcPct val="0"/>
              </a:spcBef>
              <a:buFontTx/>
              <a:buNone/>
            </a:pPr>
            <a:r>
              <a:rPr lang="en-US" altLang="en-US" sz="1000" b="1">
                <a:latin typeface="Arial" panose="020B0604020202020204" pitchFamily="34" charset="0"/>
              </a:rPr>
              <a:t> NGHÈO</a:t>
            </a:r>
          </a:p>
        </p:txBody>
      </p:sp>
      <p:sp>
        <p:nvSpPr>
          <p:cNvPr id="40966" name="AutoShape 11">
            <a:extLst>
              <a:ext uri="{FF2B5EF4-FFF2-40B4-BE49-F238E27FC236}">
                <a16:creationId xmlns:a16="http://schemas.microsoft.com/office/drawing/2014/main" id="{142DCFE3-0DF7-F2B3-F79A-209673E4E12B}"/>
              </a:ext>
            </a:extLst>
          </p:cNvPr>
          <p:cNvSpPr>
            <a:spLocks noChangeArrowheads="1"/>
          </p:cNvSpPr>
          <p:nvPr/>
        </p:nvSpPr>
        <p:spPr bwMode="auto">
          <a:xfrm>
            <a:off x="3976481" y="2100469"/>
            <a:ext cx="669925" cy="2112963"/>
          </a:xfrm>
          <a:prstGeom prst="flowChartMagneticDisk">
            <a:avLst/>
          </a:prstGeom>
          <a:solidFill>
            <a:srgbClr val="00CCFF"/>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1000" b="1">
                <a:latin typeface="Arial" panose="020B0604020202020204" pitchFamily="34" charset="0"/>
              </a:rPr>
              <a:t>Danh </a:t>
            </a:r>
          </a:p>
          <a:p>
            <a:pPr algn="ctr">
              <a:spcBef>
                <a:spcPct val="0"/>
              </a:spcBef>
              <a:buFontTx/>
              <a:buNone/>
            </a:pPr>
            <a:r>
              <a:rPr lang="en-US" altLang="en-US" sz="1000" b="1">
                <a:latin typeface="Arial" panose="020B0604020202020204" pitchFamily="34" charset="0"/>
              </a:rPr>
              <a:t>sách</a:t>
            </a:r>
          </a:p>
          <a:p>
            <a:pPr algn="ctr">
              <a:spcBef>
                <a:spcPct val="0"/>
              </a:spcBef>
              <a:buFontTx/>
              <a:buNone/>
            </a:pPr>
            <a:r>
              <a:rPr lang="en-US" altLang="en-US" sz="1000" b="1">
                <a:latin typeface="Arial" panose="020B0604020202020204" pitchFamily="34" charset="0"/>
              </a:rPr>
              <a:t>HỘ </a:t>
            </a:r>
          </a:p>
          <a:p>
            <a:pPr algn="ctr">
              <a:spcBef>
                <a:spcPct val="0"/>
              </a:spcBef>
              <a:buFontTx/>
              <a:buNone/>
            </a:pPr>
            <a:r>
              <a:rPr lang="en-US" altLang="en-US" sz="1000" b="1">
                <a:latin typeface="Arial" panose="020B0604020202020204" pitchFamily="34" charset="0"/>
              </a:rPr>
              <a:t>THOÁT</a:t>
            </a:r>
          </a:p>
          <a:p>
            <a:pPr algn="ctr">
              <a:spcBef>
                <a:spcPct val="0"/>
              </a:spcBef>
              <a:buFontTx/>
              <a:buNone/>
            </a:pPr>
            <a:r>
              <a:rPr lang="en-US" altLang="en-US" sz="1000" b="1">
                <a:latin typeface="Arial" panose="020B0604020202020204" pitchFamily="34" charset="0"/>
              </a:rPr>
              <a:t>CẬN </a:t>
            </a:r>
          </a:p>
          <a:p>
            <a:pPr algn="ctr">
              <a:spcBef>
                <a:spcPct val="0"/>
              </a:spcBef>
              <a:buFontTx/>
              <a:buNone/>
            </a:pPr>
            <a:r>
              <a:rPr lang="en-US" altLang="en-US" sz="1000" b="1">
                <a:latin typeface="Arial" panose="020B0604020202020204" pitchFamily="34" charset="0"/>
              </a:rPr>
              <a:t>NGHÈO</a:t>
            </a:r>
          </a:p>
        </p:txBody>
      </p:sp>
      <p:sp>
        <p:nvSpPr>
          <p:cNvPr id="40967" name="Oval 12">
            <a:extLst>
              <a:ext uri="{FF2B5EF4-FFF2-40B4-BE49-F238E27FC236}">
                <a16:creationId xmlns:a16="http://schemas.microsoft.com/office/drawing/2014/main" id="{15281946-0695-A8A8-E921-1F0032CD9722}"/>
              </a:ext>
            </a:extLst>
          </p:cNvPr>
          <p:cNvSpPr>
            <a:spLocks noChangeArrowheads="1"/>
          </p:cNvSpPr>
          <p:nvPr/>
        </p:nvSpPr>
        <p:spPr bwMode="auto">
          <a:xfrm>
            <a:off x="1023731" y="4724400"/>
            <a:ext cx="3048000" cy="1828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2000" b="1">
                <a:latin typeface="Times New Roman" panose="02020603050405020304" pitchFamily="18" charset="0"/>
                <a:cs typeface="Times New Roman" panose="02020603050405020304" pitchFamily="18" charset="0"/>
              </a:rPr>
              <a:t>Có khiếu nại</a:t>
            </a:r>
            <a:r>
              <a:rPr lang="vi-VN" altLang="en-US" sz="2000" b="1">
                <a:latin typeface="Times New Roman" panose="02020603050405020304" pitchFamily="18" charset="0"/>
                <a:cs typeface="Times New Roman" panose="02020603050405020304" pitchFamily="18" charset="0"/>
              </a:rPr>
              <a:t> của </a:t>
            </a:r>
          </a:p>
          <a:p>
            <a:pPr algn="ctr">
              <a:spcBef>
                <a:spcPct val="0"/>
              </a:spcBef>
              <a:buFontTx/>
              <a:buNone/>
            </a:pPr>
            <a:r>
              <a:rPr lang="vi-VN" altLang="en-US" sz="2000" b="1">
                <a:latin typeface="Times New Roman" panose="02020603050405020304" pitchFamily="18" charset="0"/>
                <a:cs typeface="Times New Roman" panose="02020603050405020304" pitchFamily="18" charset="0"/>
              </a:rPr>
              <a:t>người</a:t>
            </a:r>
            <a:r>
              <a:rPr lang="en-US" altLang="en-US" sz="2000" b="1">
                <a:latin typeface="Times New Roman" panose="02020603050405020304" pitchFamily="18" charset="0"/>
                <a:cs typeface="Times New Roman" panose="02020603050405020304" pitchFamily="18" charset="0"/>
              </a:rPr>
              <a:t> </a:t>
            </a:r>
            <a:r>
              <a:rPr lang="vi-VN" altLang="en-US" sz="2000" b="1">
                <a:latin typeface="Times New Roman" panose="02020603050405020304" pitchFamily="18" charset="0"/>
                <a:cs typeface="Times New Roman" panose="02020603050405020304" pitchFamily="18" charset="0"/>
              </a:rPr>
              <a:t>dân</a:t>
            </a:r>
            <a:endParaRPr lang="en-US" altLang="en-US" sz="2000" b="1">
              <a:latin typeface="Times New Roman" panose="02020603050405020304" pitchFamily="18" charset="0"/>
              <a:cs typeface="Times New Roman" panose="02020603050405020304" pitchFamily="18" charset="0"/>
            </a:endParaRPr>
          </a:p>
          <a:p>
            <a:pPr algn="ctr">
              <a:spcBef>
                <a:spcPct val="0"/>
              </a:spcBef>
              <a:buFont typeface="Wingdings" panose="05000000000000000000" pitchFamily="2" charset="2"/>
              <a:buChar char="è"/>
            </a:pPr>
            <a:r>
              <a:rPr lang="en-US" altLang="en-US" sz="2000" b="1">
                <a:latin typeface="Times New Roman" panose="02020603050405020304" pitchFamily="18" charset="0"/>
                <a:cs typeface="Times New Roman" panose="02020603050405020304" pitchFamily="18" charset="0"/>
                <a:sym typeface="Wingdings" panose="05000000000000000000" pitchFamily="2" charset="2"/>
              </a:rPr>
              <a:t>BCĐ cấp </a:t>
            </a:r>
            <a:r>
              <a:rPr lang="en-US" altLang="en-US" sz="2000" b="1">
                <a:solidFill>
                  <a:srgbClr val="0000FF"/>
                </a:solidFill>
                <a:latin typeface="Times New Roman" panose="02020603050405020304" pitchFamily="18" charset="0"/>
                <a:cs typeface="Times New Roman" panose="02020603050405020304" pitchFamily="18" charset="0"/>
                <a:sym typeface="Wingdings" panose="05000000000000000000" pitchFamily="2" charset="2"/>
              </a:rPr>
              <a:t>XÃ </a:t>
            </a:r>
          </a:p>
          <a:p>
            <a:pPr algn="ctr">
              <a:spcBef>
                <a:spcPct val="0"/>
              </a:spcBef>
              <a:buFont typeface="Wingdings" panose="05000000000000000000" pitchFamily="2" charset="2"/>
              <a:buNone/>
            </a:pPr>
            <a:r>
              <a:rPr lang="vi-VN" altLang="en-US" sz="2000" b="1">
                <a:latin typeface="Times New Roman" panose="02020603050405020304" pitchFamily="18" charset="0"/>
                <a:cs typeface="Times New Roman" panose="02020603050405020304" pitchFamily="18" charset="0"/>
                <a:sym typeface="Wingdings" panose="05000000000000000000" pitchFamily="2" charset="2"/>
              </a:rPr>
              <a:t>Tổ chức </a:t>
            </a:r>
            <a:r>
              <a:rPr lang="en-US" altLang="en-US" sz="2000" b="1">
                <a:latin typeface="Times New Roman" panose="02020603050405020304" pitchFamily="18" charset="0"/>
                <a:cs typeface="Times New Roman" panose="02020603050405020304" pitchFamily="18" charset="0"/>
                <a:sym typeface="Wingdings" panose="05000000000000000000" pitchFamily="2" charset="2"/>
              </a:rPr>
              <a:t>phúc tra</a:t>
            </a:r>
            <a:endParaRPr lang="en-US" altLang="en-US" sz="2000" b="1">
              <a:latin typeface="Times New Roman" panose="02020603050405020304" pitchFamily="18" charset="0"/>
              <a:cs typeface="Times New Roman" panose="02020603050405020304" pitchFamily="18" charset="0"/>
            </a:endParaRPr>
          </a:p>
        </p:txBody>
      </p:sp>
      <p:sp>
        <p:nvSpPr>
          <p:cNvPr id="40968" name="Line 14">
            <a:extLst>
              <a:ext uri="{FF2B5EF4-FFF2-40B4-BE49-F238E27FC236}">
                <a16:creationId xmlns:a16="http://schemas.microsoft.com/office/drawing/2014/main" id="{F2824BD3-FB26-242C-ECAF-62705A5C980A}"/>
              </a:ext>
            </a:extLst>
          </p:cNvPr>
          <p:cNvSpPr>
            <a:spLocks noChangeShapeType="1"/>
          </p:cNvSpPr>
          <p:nvPr/>
        </p:nvSpPr>
        <p:spPr bwMode="auto">
          <a:xfrm flipV="1">
            <a:off x="4681330" y="2329068"/>
            <a:ext cx="1066800" cy="7620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69" name="Line 15">
            <a:extLst>
              <a:ext uri="{FF2B5EF4-FFF2-40B4-BE49-F238E27FC236}">
                <a16:creationId xmlns:a16="http://schemas.microsoft.com/office/drawing/2014/main" id="{171D3558-F5D4-B151-4ECA-CDCE1FC86CC3}"/>
              </a:ext>
            </a:extLst>
          </p:cNvPr>
          <p:cNvSpPr>
            <a:spLocks noChangeShapeType="1"/>
          </p:cNvSpPr>
          <p:nvPr/>
        </p:nvSpPr>
        <p:spPr bwMode="auto">
          <a:xfrm>
            <a:off x="4681330" y="3091068"/>
            <a:ext cx="1371600" cy="685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692" name="Text Box 16">
            <a:extLst>
              <a:ext uri="{FF2B5EF4-FFF2-40B4-BE49-F238E27FC236}">
                <a16:creationId xmlns:a16="http://schemas.microsoft.com/office/drawing/2014/main" id="{E7EC5BE1-7790-BA37-D565-1030EA389D00}"/>
              </a:ext>
            </a:extLst>
          </p:cNvPr>
          <p:cNvSpPr txBox="1">
            <a:spLocks noChangeArrowheads="1"/>
          </p:cNvSpPr>
          <p:nvPr/>
        </p:nvSpPr>
        <p:spPr bwMode="auto">
          <a:xfrm>
            <a:off x="6052931" y="3562556"/>
            <a:ext cx="2938463" cy="3683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defRPr/>
            </a:pPr>
            <a:r>
              <a:rPr lang="en-US" altLang="en-US" b="1" dirty="0" err="1">
                <a:latin typeface="Times New Roman" panose="02020603050405020304" pitchFamily="18" charset="0"/>
                <a:cs typeface="Times New Roman" panose="02020603050405020304" pitchFamily="18" charset="0"/>
              </a:rPr>
              <a:t>Truyền</a:t>
            </a:r>
            <a:r>
              <a:rPr lang="en-US" altLang="en-US" b="1" dirty="0">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thanh</a:t>
            </a:r>
            <a:r>
              <a:rPr lang="en-US" altLang="en-US" b="1" dirty="0">
                <a:latin typeface="Times New Roman" panose="02020603050405020304" pitchFamily="18" charset="0"/>
                <a:cs typeface="Times New Roman" panose="02020603050405020304" pitchFamily="18" charset="0"/>
              </a:rPr>
              <a:t> </a:t>
            </a:r>
            <a:r>
              <a:rPr lang="en-US" altLang="en-US" b="1" dirty="0" err="1">
                <a:latin typeface="Times New Roman" panose="02020603050405020304" pitchFamily="18" charset="0"/>
                <a:cs typeface="Times New Roman" panose="02020603050405020304" pitchFamily="18" charset="0"/>
              </a:rPr>
              <a:t>xã</a:t>
            </a:r>
            <a:r>
              <a:rPr lang="en-US" altLang="en-US" b="1" dirty="0">
                <a:latin typeface="Times New Roman" panose="02020603050405020304" pitchFamily="18" charset="0"/>
                <a:cs typeface="Times New Roman" panose="02020603050405020304" pitchFamily="18" charset="0"/>
              </a:rPr>
              <a:t>/</a:t>
            </a:r>
            <a:r>
              <a:rPr lang="en-US" altLang="en-US" b="1" dirty="0" err="1">
                <a:latin typeface="Times New Roman" panose="02020603050405020304" pitchFamily="18" charset="0"/>
                <a:cs typeface="Times New Roman" panose="02020603050405020304" pitchFamily="18" charset="0"/>
              </a:rPr>
              <a:t>phường</a:t>
            </a:r>
            <a:endParaRPr lang="en-US" altLang="en-US" b="1" dirty="0">
              <a:latin typeface="Times New Roman" panose="02020603050405020304" pitchFamily="18" charset="0"/>
              <a:cs typeface="Times New Roman" panose="02020603050405020304" pitchFamily="18" charset="0"/>
            </a:endParaRPr>
          </a:p>
        </p:txBody>
      </p:sp>
      <p:sp>
        <p:nvSpPr>
          <p:cNvPr id="49165" name="Text Box 17">
            <a:extLst>
              <a:ext uri="{FF2B5EF4-FFF2-40B4-BE49-F238E27FC236}">
                <a16:creationId xmlns:a16="http://schemas.microsoft.com/office/drawing/2014/main" id="{ECE8637A-F29D-00A4-E53A-35F6C6E8C370}"/>
              </a:ext>
            </a:extLst>
          </p:cNvPr>
          <p:cNvSpPr txBox="1">
            <a:spLocks noChangeArrowheads="1"/>
          </p:cNvSpPr>
          <p:nvPr/>
        </p:nvSpPr>
        <p:spPr bwMode="auto">
          <a:xfrm>
            <a:off x="5756068" y="1663906"/>
            <a:ext cx="3573462" cy="1784350"/>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spcBef>
                <a:spcPct val="50000"/>
              </a:spcBef>
              <a:defRPr/>
            </a:pPr>
            <a:r>
              <a:rPr lang="en-US" altLang="en-US" sz="2000" b="1" dirty="0" err="1">
                <a:solidFill>
                  <a:schemeClr val="accent2">
                    <a:lumMod val="75000"/>
                  </a:schemeClr>
                </a:solidFill>
                <a:latin typeface="Times New Roman" pitchFamily="18" charset="0"/>
                <a:cs typeface="Times New Roman" pitchFamily="18" charset="0"/>
              </a:rPr>
              <a:t>Vị</a:t>
            </a:r>
            <a:r>
              <a:rPr lang="en-US" altLang="en-US" sz="2000" b="1" dirty="0">
                <a:solidFill>
                  <a:schemeClr val="accent2">
                    <a:lumMod val="75000"/>
                  </a:schemeClr>
                </a:solidFill>
                <a:latin typeface="Times New Roman" pitchFamily="18" charset="0"/>
                <a:cs typeface="Times New Roman" pitchFamily="18" charset="0"/>
              </a:rPr>
              <a:t> </a:t>
            </a:r>
            <a:r>
              <a:rPr lang="en-US" altLang="en-US" sz="2000" b="1" dirty="0" err="1">
                <a:solidFill>
                  <a:schemeClr val="accent2">
                    <a:lumMod val="75000"/>
                  </a:schemeClr>
                </a:solidFill>
                <a:latin typeface="Times New Roman" pitchFamily="18" charset="0"/>
                <a:cs typeface="Times New Roman" pitchFamily="18" charset="0"/>
              </a:rPr>
              <a:t>trí</a:t>
            </a:r>
            <a:r>
              <a:rPr lang="en-US" altLang="en-US" sz="2000" b="1" dirty="0">
                <a:solidFill>
                  <a:schemeClr val="accent2">
                    <a:lumMod val="75000"/>
                  </a:schemeClr>
                </a:solidFill>
                <a:latin typeface="Times New Roman" pitchFamily="18" charset="0"/>
                <a:cs typeface="Times New Roman" pitchFamily="18" charset="0"/>
              </a:rPr>
              <a:t> </a:t>
            </a:r>
            <a:r>
              <a:rPr lang="en-US" altLang="en-US" sz="2000" b="1" dirty="0" err="1">
                <a:solidFill>
                  <a:schemeClr val="accent2">
                    <a:lumMod val="75000"/>
                  </a:schemeClr>
                </a:solidFill>
                <a:latin typeface="Times New Roman" pitchFamily="18" charset="0"/>
                <a:cs typeface="Times New Roman" pitchFamily="18" charset="0"/>
              </a:rPr>
              <a:t>niêm</a:t>
            </a:r>
            <a:r>
              <a:rPr lang="en-US" altLang="en-US" sz="2000" b="1" dirty="0">
                <a:solidFill>
                  <a:schemeClr val="accent2">
                    <a:lumMod val="75000"/>
                  </a:schemeClr>
                </a:solidFill>
                <a:latin typeface="Times New Roman" pitchFamily="18" charset="0"/>
                <a:cs typeface="Times New Roman" pitchFamily="18" charset="0"/>
              </a:rPr>
              <a:t> </a:t>
            </a:r>
            <a:r>
              <a:rPr lang="en-US" altLang="en-US" sz="2000" b="1" dirty="0" err="1">
                <a:solidFill>
                  <a:schemeClr val="accent2">
                    <a:lumMod val="75000"/>
                  </a:schemeClr>
                </a:solidFill>
                <a:latin typeface="Times New Roman" pitchFamily="18" charset="0"/>
                <a:cs typeface="Times New Roman" pitchFamily="18" charset="0"/>
              </a:rPr>
              <a:t>yết</a:t>
            </a:r>
            <a:r>
              <a:rPr lang="en-US" altLang="en-US" sz="2000" b="1" dirty="0">
                <a:solidFill>
                  <a:schemeClr val="accent2">
                    <a:lumMod val="75000"/>
                  </a:schemeClr>
                </a:solidFill>
                <a:latin typeface="Times New Roman" pitchFamily="18" charset="0"/>
                <a:cs typeface="Times New Roman" pitchFamily="18" charset="0"/>
              </a:rPr>
              <a:t>:</a:t>
            </a:r>
            <a:r>
              <a:rPr lang="vi-VN" altLang="en-US" sz="2000" b="1" dirty="0">
                <a:solidFill>
                  <a:schemeClr val="accent2">
                    <a:lumMod val="75000"/>
                  </a:schemeClr>
                </a:solidFill>
                <a:latin typeface="Times New Roman" pitchFamily="18" charset="0"/>
                <a:cs typeface="Times New Roman" pitchFamily="18" charset="0"/>
              </a:rPr>
              <a:t> </a:t>
            </a:r>
            <a:r>
              <a:rPr lang="vi-VN" altLang="en-US" sz="2000" b="1" dirty="0">
                <a:latin typeface="Times New Roman" pitchFamily="18" charset="0"/>
                <a:cs typeface="Times New Roman" pitchFamily="18" charset="0"/>
              </a:rPr>
              <a:t>tại trụ sở </a:t>
            </a:r>
            <a:r>
              <a:rPr lang="en-US" altLang="en-US" sz="2000" b="1" dirty="0">
                <a:latin typeface="Times New Roman" pitchFamily="18" charset="0"/>
                <a:cs typeface="Times New Roman" pitchFamily="18" charset="0"/>
              </a:rPr>
              <a:t>UBND</a:t>
            </a:r>
            <a:r>
              <a:rPr lang="vi-VN" altLang="en-US" sz="2000" b="1" dirty="0">
                <a:latin typeface="Times New Roman" pitchFamily="18" charset="0"/>
                <a:cs typeface="Times New Roman" pitchFamily="18" charset="0"/>
              </a:rPr>
              <a:t> cấp xã, nhà văn hóa hoặc nhà sinh hoạt cộng đồng thôn</a:t>
            </a:r>
          </a:p>
          <a:p>
            <a:pPr algn="ctr">
              <a:spcBef>
                <a:spcPct val="50000"/>
              </a:spcBef>
              <a:defRPr/>
            </a:pPr>
            <a:r>
              <a:rPr lang="vi-VN" altLang="en-US" sz="2000" b="1" dirty="0">
                <a:latin typeface="Times New Roman" pitchFamily="18" charset="0"/>
                <a:cs typeface="Times New Roman" pitchFamily="18" charset="0"/>
              </a:rPr>
              <a:t> (Thời gian </a:t>
            </a:r>
            <a:r>
              <a:rPr lang="vi-VN" altLang="en-US" sz="2000" b="1" dirty="0">
                <a:solidFill>
                  <a:srgbClr val="FF0000"/>
                </a:solidFill>
                <a:latin typeface="Times New Roman" pitchFamily="18" charset="0"/>
                <a:cs typeface="Times New Roman" pitchFamily="18" charset="0"/>
              </a:rPr>
              <a:t>03 ngày</a:t>
            </a:r>
            <a:r>
              <a:rPr lang="vi-VN" altLang="en-US" sz="2000" b="1" dirty="0"/>
              <a:t>)</a:t>
            </a:r>
            <a:endParaRPr lang="en-US" altLang="en-US" sz="2000" b="1" dirty="0"/>
          </a:p>
        </p:txBody>
      </p:sp>
      <p:sp>
        <p:nvSpPr>
          <p:cNvPr id="14" name="AutoShape 13">
            <a:extLst>
              <a:ext uri="{FF2B5EF4-FFF2-40B4-BE49-F238E27FC236}">
                <a16:creationId xmlns:a16="http://schemas.microsoft.com/office/drawing/2014/main" id="{3FB258DF-2915-6DE2-1845-C045D38C3193}"/>
              </a:ext>
            </a:extLst>
          </p:cNvPr>
          <p:cNvSpPr>
            <a:spLocks noChangeArrowheads="1"/>
          </p:cNvSpPr>
          <p:nvPr/>
        </p:nvSpPr>
        <p:spPr bwMode="auto">
          <a:xfrm>
            <a:off x="4071731" y="5359401"/>
            <a:ext cx="2667000" cy="422275"/>
          </a:xfrm>
          <a:prstGeom prst="rightArrow">
            <a:avLst>
              <a:gd name="adj1" fmla="val 50000"/>
              <a:gd name="adj2" fmla="val 24998"/>
            </a:avLst>
          </a:prstGeom>
          <a:noFill/>
          <a:ln>
            <a:headEnd/>
            <a:tailEnd/>
          </a:ln>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a:defRPr/>
            </a:pPr>
            <a:endParaRPr lang="en-US" altLang="en-US"/>
          </a:p>
        </p:txBody>
      </p:sp>
      <p:sp>
        <p:nvSpPr>
          <p:cNvPr id="40973" name="Oval 6">
            <a:extLst>
              <a:ext uri="{FF2B5EF4-FFF2-40B4-BE49-F238E27FC236}">
                <a16:creationId xmlns:a16="http://schemas.microsoft.com/office/drawing/2014/main" id="{722A1295-8057-7092-C1CD-83A16C429A43}"/>
              </a:ext>
            </a:extLst>
          </p:cNvPr>
          <p:cNvSpPr>
            <a:spLocks noChangeArrowheads="1"/>
          </p:cNvSpPr>
          <p:nvPr/>
        </p:nvSpPr>
        <p:spPr bwMode="auto">
          <a:xfrm>
            <a:off x="6738731" y="4724400"/>
            <a:ext cx="2286000" cy="17145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vi-VN" altLang="en-US" sz="1800" b="1">
                <a:latin typeface="Times New Roman" panose="02020603050405020304" pitchFamily="18" charset="0"/>
                <a:cs typeface="Times New Roman" panose="02020603050405020304" pitchFamily="18" charset="0"/>
              </a:rPr>
              <a:t>Niêm yết công khai </a:t>
            </a:r>
          </a:p>
          <a:p>
            <a:pPr algn="ctr">
              <a:spcBef>
                <a:spcPct val="0"/>
              </a:spcBef>
              <a:buFontTx/>
              <a:buNone/>
            </a:pPr>
            <a:r>
              <a:rPr lang="vi-VN" altLang="en-US" sz="1800" b="1">
                <a:latin typeface="Times New Roman" panose="02020603050405020304" pitchFamily="18" charset="0"/>
                <a:cs typeface="Times New Roman" panose="02020603050405020304" pitchFamily="18" charset="0"/>
              </a:rPr>
              <a:t>Kết quả phúc tra</a:t>
            </a:r>
          </a:p>
          <a:p>
            <a:pPr algn="ctr">
              <a:spcBef>
                <a:spcPct val="0"/>
              </a:spcBef>
              <a:buFontTx/>
              <a:buNone/>
            </a:pPr>
            <a:r>
              <a:rPr lang="vi-VN" altLang="en-US" sz="1800" b="1">
                <a:latin typeface="Times New Roman" panose="02020603050405020304" pitchFamily="18" charset="0"/>
                <a:cs typeface="Times New Roman" panose="02020603050405020304" pitchFamily="18" charset="0"/>
              </a:rPr>
              <a:t>(Thời gian </a:t>
            </a:r>
            <a:r>
              <a:rPr lang="vi-VN" altLang="en-US" sz="1800" b="1">
                <a:solidFill>
                  <a:srgbClr val="FF0000"/>
                </a:solidFill>
                <a:latin typeface="Times New Roman" panose="02020603050405020304" pitchFamily="18" charset="0"/>
                <a:cs typeface="Times New Roman" panose="02020603050405020304" pitchFamily="18" charset="0"/>
              </a:rPr>
              <a:t>03 ngày</a:t>
            </a:r>
            <a:r>
              <a:rPr lang="vi-VN" altLang="en-US" sz="2000" b="1">
                <a:latin typeface="Times New Roman" panose="02020603050405020304" pitchFamily="18" charset="0"/>
                <a:cs typeface="Times New Roman" panose="02020603050405020304" pitchFamily="18" charset="0"/>
              </a:rPr>
              <a:t>)</a:t>
            </a:r>
            <a:endParaRPr lang="en-US" altLang="en-US" sz="2000" b="1">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6E8D03A9-A85C-6F05-B04D-3255DFE52F1D}"/>
              </a:ext>
            </a:extLst>
          </p:cNvPr>
          <p:cNvSpPr/>
          <p:nvPr/>
        </p:nvSpPr>
        <p:spPr>
          <a:xfrm>
            <a:off x="4452731" y="4953001"/>
            <a:ext cx="1905000" cy="3921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7 NGÀY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a:extLst>
              <a:ext uri="{FF2B5EF4-FFF2-40B4-BE49-F238E27FC236}">
                <a16:creationId xmlns:a16="http://schemas.microsoft.com/office/drawing/2014/main" id="{401BA94D-9591-F871-2C17-CB9B1D76072C}"/>
              </a:ext>
            </a:extLst>
          </p:cNvPr>
          <p:cNvSpPr>
            <a:spLocks noChangeArrowheads="1"/>
          </p:cNvSpPr>
          <p:nvPr/>
        </p:nvSpPr>
        <p:spPr bwMode="auto">
          <a:xfrm>
            <a:off x="-1" y="444676"/>
            <a:ext cx="9336157"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B</a:t>
            </a:r>
            <a:r>
              <a:rPr lang="vi-VN" altLang="en-US" sz="2800" b="1">
                <a:solidFill>
                  <a:srgbClr val="FF0000"/>
                </a:solidFill>
                <a:latin typeface="Times New Roman" panose="02020603050405020304" pitchFamily="18" charset="0"/>
                <a:cs typeface="Times New Roman" panose="02020603050405020304" pitchFamily="18" charset="0"/>
              </a:rPr>
              <a:t>Ư</a:t>
            </a:r>
            <a:r>
              <a:rPr lang="en-US" altLang="en-US" sz="2800" b="1">
                <a:solidFill>
                  <a:srgbClr val="FF0000"/>
                </a:solidFill>
                <a:latin typeface="Times New Roman" panose="02020603050405020304" pitchFamily="18" charset="0"/>
                <a:cs typeface="Times New Roman" panose="02020603050405020304" pitchFamily="18" charset="0"/>
              </a:rPr>
              <a:t>ỚC 5</a:t>
            </a:r>
          </a:p>
          <a:p>
            <a:pPr algn="ct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XIN Ý KIẾN CHỦ TỊCH UBND CẤP TỈNH</a:t>
            </a:r>
          </a:p>
        </p:txBody>
      </p:sp>
      <p:sp>
        <p:nvSpPr>
          <p:cNvPr id="41988" name="Oval 15">
            <a:extLst>
              <a:ext uri="{FF2B5EF4-FFF2-40B4-BE49-F238E27FC236}">
                <a16:creationId xmlns:a16="http://schemas.microsoft.com/office/drawing/2014/main" id="{C072CD35-D592-17B9-2F7F-2CB4430E2B4C}"/>
              </a:ext>
            </a:extLst>
          </p:cNvPr>
          <p:cNvSpPr>
            <a:spLocks noChangeArrowheads="1"/>
          </p:cNvSpPr>
          <p:nvPr/>
        </p:nvSpPr>
        <p:spPr bwMode="auto">
          <a:xfrm>
            <a:off x="5754757" y="1700036"/>
            <a:ext cx="3581400" cy="2086632"/>
          </a:xfrm>
          <a:prstGeom prst="ellipse">
            <a:avLst/>
          </a:prstGeom>
          <a:solidFill>
            <a:schemeClr val="accent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vi-VN" altLang="en-US" sz="2400" b="1" dirty="0">
                <a:latin typeface="Times New Roman" panose="02020603050405020304" pitchFamily="18" charset="0"/>
                <a:cs typeface="Times New Roman" panose="02020603050405020304" pitchFamily="18" charset="0"/>
              </a:rPr>
              <a:t>C</a:t>
            </a:r>
            <a:r>
              <a:rPr lang="en-US" altLang="en-US" sz="2400" b="1" dirty="0">
                <a:latin typeface="Times New Roman" panose="02020603050405020304" pitchFamily="18" charset="0"/>
                <a:cs typeface="Times New Roman" panose="02020603050405020304" pitchFamily="18" charset="0"/>
              </a:rPr>
              <a:t>HỦ TỊCH</a:t>
            </a:r>
            <a:r>
              <a:rPr lang="vi-VN" altLang="en-US" sz="2400" b="1" dirty="0">
                <a:latin typeface="Times New Roman" panose="02020603050405020304" pitchFamily="18" charset="0"/>
                <a:cs typeface="Times New Roman" panose="02020603050405020304" pitchFamily="18" charset="0"/>
              </a:rPr>
              <a:t> UBND</a:t>
            </a:r>
          </a:p>
          <a:p>
            <a:pPr algn="ctr">
              <a:spcBef>
                <a:spcPct val="0"/>
              </a:spcBef>
              <a:buFontTx/>
              <a:buNone/>
            </a:pPr>
            <a:r>
              <a:rPr lang="vi-VN" altLang="en-US" sz="2400" b="1" dirty="0">
                <a:latin typeface="Times New Roman" panose="02020603050405020304" pitchFamily="18" charset="0"/>
                <a:cs typeface="Times New Roman" panose="02020603050405020304" pitchFamily="18" charset="0"/>
              </a:rPr>
              <a:t>c</a:t>
            </a:r>
            <a:r>
              <a:rPr lang="en-US" altLang="en-US" sz="2400" b="1" err="1">
                <a:latin typeface="Times New Roman" panose="02020603050405020304" pitchFamily="18" charset="0"/>
                <a:cs typeface="Times New Roman" panose="02020603050405020304" pitchFamily="18" charset="0"/>
              </a:rPr>
              <a:t>ấp</a:t>
            </a:r>
            <a:r>
              <a:rPr lang="en-US" altLang="en-US" sz="2400" b="1">
                <a:latin typeface="Times New Roman" panose="02020603050405020304" pitchFamily="18" charset="0"/>
                <a:cs typeface="Times New Roman" panose="02020603050405020304" pitchFamily="18" charset="0"/>
              </a:rPr>
              <a:t> TỈNH </a:t>
            </a:r>
            <a:r>
              <a:rPr lang="vi-VN" altLang="en-US" sz="2400" b="1" dirty="0">
                <a:latin typeface="Times New Roman" panose="02020603050405020304" pitchFamily="18" charset="0"/>
                <a:cs typeface="Times New Roman" panose="02020603050405020304" pitchFamily="18" charset="0"/>
              </a:rPr>
              <a:t>trả lời </a:t>
            </a:r>
            <a:endParaRPr lang="en-US" altLang="en-US" sz="2400" b="1" dirty="0">
              <a:latin typeface="Times New Roman" panose="02020603050405020304" pitchFamily="18" charset="0"/>
              <a:cs typeface="Times New Roman" panose="02020603050405020304" pitchFamily="18" charset="0"/>
            </a:endParaRPr>
          </a:p>
          <a:p>
            <a:pPr algn="ctr">
              <a:spcBef>
                <a:spcPct val="0"/>
              </a:spcBef>
              <a:buFontTx/>
              <a:buNone/>
            </a:pPr>
            <a:r>
              <a:rPr lang="vi-VN" altLang="en-US" sz="2400" b="1" dirty="0">
                <a:latin typeface="Times New Roman" panose="02020603050405020304" pitchFamily="18" charset="0"/>
                <a:cs typeface="Times New Roman" panose="02020603050405020304" pitchFamily="18" charset="0"/>
              </a:rPr>
              <a:t>bằng văn bản </a:t>
            </a:r>
            <a:endParaRPr lang="en-US" altLang="en-US" sz="2400" b="1" dirty="0">
              <a:latin typeface="Times New Roman" panose="02020603050405020304" pitchFamily="18" charset="0"/>
              <a:cs typeface="Times New Roman" panose="02020603050405020304" pitchFamily="18" charset="0"/>
            </a:endParaRPr>
          </a:p>
          <a:p>
            <a:pPr algn="ctr">
              <a:spcBef>
                <a:spcPct val="0"/>
              </a:spcBef>
              <a:buFontTx/>
              <a:buNone/>
            </a:pPr>
            <a:r>
              <a:rPr lang="en-US" altLang="en-US" sz="2400" b="1" dirty="0">
                <a:latin typeface="Times New Roman" panose="02020603050405020304" pitchFamily="18" charset="0"/>
                <a:cs typeface="Times New Roman" panose="02020603050405020304" pitchFamily="18" charset="0"/>
              </a:rPr>
              <a:t>(0</a:t>
            </a:r>
            <a:r>
              <a:rPr lang="vi-VN" altLang="en-US" sz="2400" b="1" dirty="0">
                <a:latin typeface="Times New Roman" panose="02020603050405020304" pitchFamily="18" charset="0"/>
                <a:cs typeface="Times New Roman" panose="02020603050405020304" pitchFamily="18" charset="0"/>
              </a:rPr>
              <a:t>5 </a:t>
            </a:r>
            <a:r>
              <a:rPr lang="en-US" altLang="en-US" sz="2400" b="1" dirty="0" err="1">
                <a:latin typeface="Times New Roman" panose="02020603050405020304" pitchFamily="18" charset="0"/>
                <a:cs typeface="Times New Roman" panose="02020603050405020304" pitchFamily="18" charset="0"/>
              </a:rPr>
              <a:t>ngày</a:t>
            </a:r>
            <a:r>
              <a:rPr lang="en-US" altLang="en-US" sz="2400" b="1" dirty="0">
                <a:latin typeface="Times New Roman" panose="02020603050405020304" pitchFamily="18" charset="0"/>
                <a:cs typeface="Times New Roman" panose="02020603050405020304" pitchFamily="18" charset="0"/>
              </a:rPr>
              <a:t>)</a:t>
            </a:r>
          </a:p>
        </p:txBody>
      </p:sp>
      <p:sp>
        <p:nvSpPr>
          <p:cNvPr id="78856" name="Text Box 17">
            <a:extLst>
              <a:ext uri="{FF2B5EF4-FFF2-40B4-BE49-F238E27FC236}">
                <a16:creationId xmlns:a16="http://schemas.microsoft.com/office/drawing/2014/main" id="{E1D3075E-7B5F-CFB5-0710-0A05DBAA5DD6}"/>
              </a:ext>
            </a:extLst>
          </p:cNvPr>
          <p:cNvSpPr txBox="1">
            <a:spLocks noChangeArrowheads="1"/>
          </p:cNvSpPr>
          <p:nvPr/>
        </p:nvSpPr>
        <p:spPr bwMode="auto">
          <a:xfrm>
            <a:off x="987287" y="1851490"/>
            <a:ext cx="3124200" cy="1938992"/>
          </a:xfrm>
          <a:prstGeom prst="rect">
            <a:avLst/>
          </a:prstGeom>
          <a:ln/>
        </p:spPr>
        <p:style>
          <a:lnRef idx="2">
            <a:schemeClr val="accent5"/>
          </a:lnRef>
          <a:fillRef idx="1">
            <a:schemeClr val="lt1"/>
          </a:fillRef>
          <a:effectRef idx="0">
            <a:schemeClr val="accent5"/>
          </a:effectRef>
          <a:fontRef idx="minor">
            <a:schemeClr val="dk1"/>
          </a:fontRef>
        </p:style>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defRPr/>
            </a:pPr>
            <a:r>
              <a:rPr lang="vi-VN" altLang="en-US" sz="2400" b="1" dirty="0">
                <a:latin typeface="Times New Roman" panose="02020603050405020304" pitchFamily="18" charset="0"/>
                <a:cs typeface="Times New Roman" panose="02020603050405020304" pitchFamily="18" charset="0"/>
              </a:rPr>
              <a:t>C</a:t>
            </a:r>
            <a:r>
              <a:rPr lang="en-US" altLang="en-US" sz="2400" b="1" dirty="0">
                <a:latin typeface="Times New Roman" panose="02020603050405020304" pitchFamily="18" charset="0"/>
                <a:cs typeface="Times New Roman" panose="02020603050405020304" pitchFamily="18" charset="0"/>
              </a:rPr>
              <a:t>HỦ TỊCH</a:t>
            </a:r>
            <a:r>
              <a:rPr lang="vi-VN" altLang="en-US" sz="2400" b="1" dirty="0">
                <a:latin typeface="Times New Roman" panose="02020603050405020304" pitchFamily="18" charset="0"/>
                <a:cs typeface="Times New Roman" panose="02020603050405020304" pitchFamily="18" charset="0"/>
              </a:rPr>
              <a:t> UBND cấp xã báo cáo bằng </a:t>
            </a:r>
            <a:r>
              <a:rPr lang="vi-VN" altLang="en-US" sz="2400" b="1">
                <a:latin typeface="Times New Roman" panose="02020603050405020304" pitchFamily="18" charset="0"/>
                <a:cs typeface="Times New Roman" panose="02020603050405020304" pitchFamily="18" charset="0"/>
              </a:rPr>
              <a:t>văn bản</a:t>
            </a:r>
            <a:r>
              <a:rPr lang="en-US" altLang="en-US" sz="2400" b="1">
                <a:latin typeface="Times New Roman" panose="02020603050405020304" pitchFamily="18" charset="0"/>
                <a:cs typeface="Times New Roman" panose="02020603050405020304" pitchFamily="18" charset="0"/>
              </a:rPr>
              <a:t>, gửi Chủ tịch UBND cấp TỈNH về kết quả </a:t>
            </a:r>
            <a:r>
              <a:rPr lang="vi-VN" altLang="en-US" sz="2400" b="1">
                <a:latin typeface="Times New Roman" panose="02020603050405020304" pitchFamily="18" charset="0"/>
                <a:cs typeface="Times New Roman" panose="02020603050405020304" pitchFamily="18" charset="0"/>
              </a:rPr>
              <a:t>rà </a:t>
            </a:r>
            <a:r>
              <a:rPr lang="vi-VN" altLang="en-US" sz="2400" b="1" dirty="0">
                <a:latin typeface="Times New Roman" panose="02020603050405020304" pitchFamily="18" charset="0"/>
                <a:cs typeface="Times New Roman" panose="02020603050405020304" pitchFamily="18" charset="0"/>
              </a:rPr>
              <a:t>soát</a:t>
            </a:r>
            <a:endParaRPr lang="en-US" altLang="en-US" sz="2400" b="1" dirty="0">
              <a:latin typeface="Times New Roman" panose="02020603050405020304" pitchFamily="18" charset="0"/>
              <a:cs typeface="Times New Roman" panose="02020603050405020304" pitchFamily="18" charset="0"/>
            </a:endParaRPr>
          </a:p>
        </p:txBody>
      </p:sp>
      <p:sp>
        <p:nvSpPr>
          <p:cNvPr id="2" name="Arrow: Right 1">
            <a:extLst>
              <a:ext uri="{FF2B5EF4-FFF2-40B4-BE49-F238E27FC236}">
                <a16:creationId xmlns:a16="http://schemas.microsoft.com/office/drawing/2014/main" id="{9D6509CB-2D48-7998-482C-AAFFCCD6B2F4}"/>
              </a:ext>
            </a:extLst>
          </p:cNvPr>
          <p:cNvSpPr/>
          <p:nvPr/>
        </p:nvSpPr>
        <p:spPr>
          <a:xfrm>
            <a:off x="4171122" y="2533819"/>
            <a:ext cx="1524000" cy="3924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Folded Corner 6">
            <a:extLst>
              <a:ext uri="{FF2B5EF4-FFF2-40B4-BE49-F238E27FC236}">
                <a16:creationId xmlns:a16="http://schemas.microsoft.com/office/drawing/2014/main" id="{55D67608-ADD6-4F80-9E5C-CFD72BCCB544}"/>
              </a:ext>
            </a:extLst>
          </p:cNvPr>
          <p:cNvSpPr/>
          <p:nvPr/>
        </p:nvSpPr>
        <p:spPr>
          <a:xfrm>
            <a:off x="424070" y="3931771"/>
            <a:ext cx="4916555" cy="19389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just"/>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được sửa đổi theo Điều 45 Nghị định số 131/2025/NĐ-CP: chuyển báo cáo Chủ tịch UBND cấp huyện thành báo cáo Chủ tịch UBND cấp tinh (sau khi bỏ cấp huyện từ 01/7/2025)</a:t>
            </a:r>
          </a:p>
        </p:txBody>
      </p:sp>
      <p:sp>
        <p:nvSpPr>
          <p:cNvPr id="8" name="Rectangle: Folded Corner 7">
            <a:extLst>
              <a:ext uri="{FF2B5EF4-FFF2-40B4-BE49-F238E27FC236}">
                <a16:creationId xmlns:a16="http://schemas.microsoft.com/office/drawing/2014/main" id="{6E315FE7-E257-4D4A-A773-CFE83710D419}"/>
              </a:ext>
            </a:extLst>
          </p:cNvPr>
          <p:cNvSpPr/>
          <p:nvPr/>
        </p:nvSpPr>
        <p:spPr>
          <a:xfrm>
            <a:off x="5635487" y="3913364"/>
            <a:ext cx="4916555" cy="19389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just"/>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được sửa đổi theo Điều 43 Nghị định số 131/2025/NĐ-CP: chuyển nhiệm vụ trả lời văn bản của Chủ tịch UBND cấp huyện thành nhiệm vụ của    Chủ tịch UBND cấp tinh (sau khi bỏ cấp huyện từ 01/7/2025)</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a:extLst>
              <a:ext uri="{FF2B5EF4-FFF2-40B4-BE49-F238E27FC236}">
                <a16:creationId xmlns:a16="http://schemas.microsoft.com/office/drawing/2014/main" id="{9356B33E-186C-9C38-D24A-AE34840DEE17}"/>
              </a:ext>
            </a:extLst>
          </p:cNvPr>
          <p:cNvSpPr>
            <a:spLocks noChangeArrowheads="1"/>
          </p:cNvSpPr>
          <p:nvPr/>
        </p:nvSpPr>
        <p:spPr bwMode="auto">
          <a:xfrm>
            <a:off x="1394792" y="403778"/>
            <a:ext cx="7848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b="1">
                <a:solidFill>
                  <a:srgbClr val="FF0000"/>
                </a:solidFill>
                <a:latin typeface="Times New Roman" panose="02020603050405020304" pitchFamily="18" charset="0"/>
                <a:cs typeface="Times New Roman" panose="02020603050405020304" pitchFamily="18" charset="0"/>
              </a:rPr>
              <a:t>B</a:t>
            </a:r>
            <a:r>
              <a:rPr lang="vi-VN" altLang="en-US" sz="2800" b="1">
                <a:solidFill>
                  <a:srgbClr val="FF0000"/>
                </a:solidFill>
                <a:latin typeface="Times New Roman" panose="02020603050405020304" pitchFamily="18" charset="0"/>
                <a:cs typeface="Times New Roman" panose="02020603050405020304" pitchFamily="18" charset="0"/>
              </a:rPr>
              <a:t>Ư</a:t>
            </a:r>
            <a:r>
              <a:rPr lang="en-US" altLang="en-US" sz="2800" b="1">
                <a:solidFill>
                  <a:srgbClr val="FF0000"/>
                </a:solidFill>
                <a:latin typeface="Times New Roman" panose="02020603050405020304" pitchFamily="18" charset="0"/>
                <a:cs typeface="Times New Roman" panose="02020603050405020304" pitchFamily="18" charset="0"/>
              </a:rPr>
              <a:t>ỚC 6 </a:t>
            </a:r>
          </a:p>
          <a:p>
            <a:pPr algn="ctr" eaLnBrk="1" hangingPunct="1">
              <a:spcBef>
                <a:spcPct val="0"/>
              </a:spcBef>
              <a:buFontTx/>
              <a:buNone/>
            </a:pPr>
            <a:r>
              <a:rPr lang="en-US" altLang="en-US" sz="2800" b="1">
                <a:latin typeface="Times New Roman" panose="02020603050405020304" pitchFamily="18" charset="0"/>
                <a:cs typeface="Times New Roman" panose="02020603050405020304" pitchFamily="18" charset="0"/>
              </a:rPr>
              <a:t>UBND CẤP XÃ QUYẾT ĐỊNH CÔNG NHẬN</a:t>
            </a:r>
          </a:p>
        </p:txBody>
      </p:sp>
      <p:sp>
        <p:nvSpPr>
          <p:cNvPr id="43011" name="AutoShape 13">
            <a:extLst>
              <a:ext uri="{FF2B5EF4-FFF2-40B4-BE49-F238E27FC236}">
                <a16:creationId xmlns:a16="http://schemas.microsoft.com/office/drawing/2014/main" id="{979DFD7E-0CE5-1F3C-6666-1D382EAAA72F}"/>
              </a:ext>
            </a:extLst>
          </p:cNvPr>
          <p:cNvSpPr>
            <a:spLocks noChangeArrowheads="1"/>
          </p:cNvSpPr>
          <p:nvPr/>
        </p:nvSpPr>
        <p:spPr bwMode="auto">
          <a:xfrm>
            <a:off x="1424955" y="2130977"/>
            <a:ext cx="2971800" cy="10668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92D050"/>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vi-VN" altLang="en-US" sz="1800" b="1">
                <a:latin typeface="Arial" panose="020B0604020202020204" pitchFamily="34" charset="0"/>
              </a:rPr>
              <a:t>QUYẾT ĐỊNH </a:t>
            </a:r>
            <a:endParaRPr lang="en-US" altLang="en-US" sz="1800" b="1">
              <a:latin typeface="Arial" panose="020B0604020202020204" pitchFamily="34" charset="0"/>
            </a:endParaRPr>
          </a:p>
        </p:txBody>
      </p:sp>
      <p:sp>
        <p:nvSpPr>
          <p:cNvPr id="43012" name="AutoShape 14">
            <a:extLst>
              <a:ext uri="{FF2B5EF4-FFF2-40B4-BE49-F238E27FC236}">
                <a16:creationId xmlns:a16="http://schemas.microsoft.com/office/drawing/2014/main" id="{1C79BF23-3F13-BA4A-9828-601304CBBDE5}"/>
              </a:ext>
            </a:extLst>
          </p:cNvPr>
          <p:cNvSpPr>
            <a:spLocks noChangeArrowheads="1"/>
          </p:cNvSpPr>
          <p:nvPr/>
        </p:nvSpPr>
        <p:spPr bwMode="auto">
          <a:xfrm>
            <a:off x="1242392" y="4432852"/>
            <a:ext cx="2895600" cy="10668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CCFF66"/>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vi-VN" altLang="en-US" sz="1800" b="1">
                <a:latin typeface="Arial" panose="020B0604020202020204" pitchFamily="34" charset="0"/>
              </a:rPr>
              <a:t>Cấp Giấy chứng nhận</a:t>
            </a:r>
            <a:endParaRPr lang="en-US" altLang="en-US" sz="1800" b="1">
              <a:latin typeface="Arial" panose="020B0604020202020204" pitchFamily="34" charset="0"/>
            </a:endParaRPr>
          </a:p>
        </p:txBody>
      </p:sp>
      <p:sp>
        <p:nvSpPr>
          <p:cNvPr id="79877" name="Oval 15">
            <a:extLst>
              <a:ext uri="{FF2B5EF4-FFF2-40B4-BE49-F238E27FC236}">
                <a16:creationId xmlns:a16="http://schemas.microsoft.com/office/drawing/2014/main" id="{608C32FB-820B-40E1-9646-258BD72955D0}"/>
              </a:ext>
            </a:extLst>
          </p:cNvPr>
          <p:cNvSpPr>
            <a:spLocks noChangeArrowheads="1"/>
          </p:cNvSpPr>
          <p:nvPr/>
        </p:nvSpPr>
        <p:spPr bwMode="auto">
          <a:xfrm>
            <a:off x="4595192" y="1689651"/>
            <a:ext cx="5304182" cy="2193235"/>
          </a:xfrm>
          <a:prstGeom prst="ellipse">
            <a:avLst/>
          </a:prstGeom>
          <a:ln>
            <a:headEnd/>
            <a:tailEnd/>
          </a:ln>
        </p:spPr>
        <p:style>
          <a:lnRef idx="1">
            <a:schemeClr val="accent5"/>
          </a:lnRef>
          <a:fillRef idx="2">
            <a:schemeClr val="accent5"/>
          </a:fillRef>
          <a:effectRef idx="1">
            <a:schemeClr val="accent5"/>
          </a:effectRef>
          <a:fontRef idx="minor">
            <a:schemeClr val="dk1"/>
          </a:fontRef>
        </p:style>
        <p:txBody>
          <a:bodyPr wrap="none" anchor="ctr"/>
          <a:lstStyle/>
          <a:p>
            <a:pPr algn="ctr">
              <a:defRPr/>
            </a:pPr>
            <a:r>
              <a:rPr lang="vi-VN" altLang="en-US" b="1" dirty="0">
                <a:latin typeface="+mj-lt"/>
              </a:rPr>
              <a:t>CÔNG NHẬN DANH SÁCH</a:t>
            </a:r>
          </a:p>
          <a:p>
            <a:pPr algn="ctr">
              <a:defRPr/>
            </a:pPr>
            <a:r>
              <a:rPr lang="vi-VN" altLang="en-US" b="1" dirty="0">
                <a:latin typeface="+mj-lt"/>
              </a:rPr>
              <a:t> HỘ NGHÈO, HỘ CẬN NGHÈO, </a:t>
            </a:r>
          </a:p>
          <a:p>
            <a:pPr algn="ctr">
              <a:defRPr/>
            </a:pPr>
            <a:r>
              <a:rPr lang="vi-VN" altLang="en-US" b="1" dirty="0">
                <a:latin typeface="+mj-lt"/>
              </a:rPr>
              <a:t>HỘ THOÁT NGHÈO, </a:t>
            </a:r>
          </a:p>
          <a:p>
            <a:pPr algn="ctr">
              <a:defRPr/>
            </a:pPr>
            <a:r>
              <a:rPr lang="vi-VN" altLang="en-US" b="1" dirty="0">
                <a:latin typeface="+mj-lt"/>
              </a:rPr>
              <a:t>HỘ THOÁT CẬN NGHÈO</a:t>
            </a:r>
          </a:p>
          <a:p>
            <a:pPr algn="ctr">
              <a:defRPr/>
            </a:pPr>
            <a:r>
              <a:rPr lang="vi-VN" altLang="en-US" b="1" dirty="0">
                <a:latin typeface="+mj-lt"/>
              </a:rPr>
              <a:t> (Mẫu số 02 - QĐ 24/2021/QĐ-TTg) </a:t>
            </a:r>
            <a:endParaRPr lang="en-US" altLang="en-US" b="1" dirty="0">
              <a:latin typeface="+mj-lt"/>
            </a:endParaRPr>
          </a:p>
        </p:txBody>
      </p:sp>
      <p:sp>
        <p:nvSpPr>
          <p:cNvPr id="73734" name="Oval 16">
            <a:extLst>
              <a:ext uri="{FF2B5EF4-FFF2-40B4-BE49-F238E27FC236}">
                <a16:creationId xmlns:a16="http://schemas.microsoft.com/office/drawing/2014/main" id="{1539FD29-A20C-3B2A-30FF-9F647FF0C985}"/>
              </a:ext>
            </a:extLst>
          </p:cNvPr>
          <p:cNvSpPr>
            <a:spLocks noChangeArrowheads="1"/>
          </p:cNvSpPr>
          <p:nvPr/>
        </p:nvSpPr>
        <p:spPr bwMode="auto">
          <a:xfrm>
            <a:off x="4290393" y="3975652"/>
            <a:ext cx="4956175" cy="1981200"/>
          </a:xfrm>
          <a:prstGeom prst="ellipse">
            <a:avLst/>
          </a:prstGeom>
          <a:ln>
            <a:headEnd/>
            <a:tailEnd/>
          </a:ln>
        </p:spPr>
        <p:style>
          <a:lnRef idx="1">
            <a:schemeClr val="accent1"/>
          </a:lnRef>
          <a:fillRef idx="2">
            <a:schemeClr val="accent1"/>
          </a:fillRef>
          <a:effectRef idx="1">
            <a:schemeClr val="accent1"/>
          </a:effectRef>
          <a:fontRef idx="minor">
            <a:schemeClr val="dk1"/>
          </a:fontRef>
        </p:style>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defRPr/>
            </a:pPr>
            <a:r>
              <a:rPr lang="vi-VN" altLang="en-US" b="1" dirty="0"/>
              <a:t>HỘ NGHÈO </a:t>
            </a:r>
          </a:p>
          <a:p>
            <a:pPr algn="ctr">
              <a:defRPr/>
            </a:pPr>
            <a:r>
              <a:rPr lang="vi-VN" altLang="en-US" b="1" dirty="0"/>
              <a:t>HỘ CẬN NGHÈO</a:t>
            </a:r>
          </a:p>
          <a:p>
            <a:pPr algn="ctr">
              <a:defRPr/>
            </a:pPr>
            <a:r>
              <a:rPr lang="vi-VN" altLang="en-US" b="1" dirty="0"/>
              <a:t>( Mẫu số 03 – QĐ</a:t>
            </a:r>
            <a:r>
              <a:rPr lang="en-US" altLang="en-US" b="1" dirty="0"/>
              <a:t> 24</a:t>
            </a:r>
            <a:r>
              <a:rPr lang="vi-VN" altLang="en-US" b="1" dirty="0"/>
              <a:t>/2021/QĐ-TTg)</a:t>
            </a:r>
            <a:endParaRPr lang="en-US"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AF628-BA2F-2635-8CC4-557E850C1BE0}"/>
              </a:ext>
            </a:extLst>
          </p:cNvPr>
          <p:cNvSpPr/>
          <p:nvPr/>
        </p:nvSpPr>
        <p:spPr>
          <a:xfrm>
            <a:off x="2438400" y="457200"/>
            <a:ext cx="6758609" cy="1143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b="1" dirty="0">
                <a:solidFill>
                  <a:srgbClr val="FF0000"/>
                </a:solidFill>
                <a:latin typeface="Times New Roman" panose="02020603050405020304" pitchFamily="18" charset="0"/>
                <a:cs typeface="Times New Roman" panose="02020603050405020304" pitchFamily="18" charset="0"/>
              </a:rPr>
              <a:t>B</a:t>
            </a:r>
            <a:r>
              <a:rPr lang="vi-VN" sz="2800" b="1" dirty="0">
                <a:solidFill>
                  <a:srgbClr val="FF0000"/>
                </a:solidFill>
                <a:latin typeface="Times New Roman" panose="02020603050405020304" pitchFamily="18" charset="0"/>
                <a:cs typeface="Times New Roman" panose="02020603050405020304" pitchFamily="18" charset="0"/>
              </a:rPr>
              <a:t>Ư</a:t>
            </a:r>
            <a:r>
              <a:rPr lang="en-US" sz="2800" b="1" dirty="0">
                <a:solidFill>
                  <a:srgbClr val="FF0000"/>
                </a:solidFill>
                <a:latin typeface="Times New Roman" panose="02020603050405020304" pitchFamily="18" charset="0"/>
                <a:cs typeface="Times New Roman" panose="02020603050405020304" pitchFamily="18" charset="0"/>
              </a:rPr>
              <a:t>ỚC 7</a:t>
            </a:r>
          </a:p>
          <a:p>
            <a:pPr algn="ctr">
              <a:defRPr/>
            </a:pPr>
            <a:r>
              <a:rPr lang="en-US" sz="2800" dirty="0">
                <a:solidFill>
                  <a:schemeClr val="tx1"/>
                </a:solidFill>
                <a:latin typeface="Times New Roman" panose="02020603050405020304" pitchFamily="18" charset="0"/>
                <a:cs typeface="Times New Roman" panose="02020603050405020304" pitchFamily="18" charset="0"/>
              </a:rPr>
              <a:t>BÁO CÁO KẾT QUẢ</a:t>
            </a:r>
          </a:p>
        </p:txBody>
      </p:sp>
      <p:sp>
        <p:nvSpPr>
          <p:cNvPr id="3" name="Rectangle: Rounded Corners 2">
            <a:extLst>
              <a:ext uri="{FF2B5EF4-FFF2-40B4-BE49-F238E27FC236}">
                <a16:creationId xmlns:a16="http://schemas.microsoft.com/office/drawing/2014/main" id="{E66C5B1A-E209-DBC5-E1D6-DC53FDC2358E}"/>
              </a:ext>
            </a:extLst>
          </p:cNvPr>
          <p:cNvSpPr/>
          <p:nvPr/>
        </p:nvSpPr>
        <p:spPr>
          <a:xfrm>
            <a:off x="2451653" y="1905000"/>
            <a:ext cx="3054626"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latin typeface="Times New Roman" panose="02020603050405020304" pitchFamily="18" charset="0"/>
                <a:cs typeface="Times New Roman" panose="02020603050405020304" pitchFamily="18" charset="0"/>
              </a:rPr>
              <a:t>ỦY BAN NHÂN DÂN </a:t>
            </a:r>
            <a:r>
              <a:rPr lang="en-US" sz="2000" b="1">
                <a:solidFill>
                  <a:schemeClr val="tx1"/>
                </a:solidFill>
                <a:latin typeface="Times New Roman" panose="02020603050405020304" pitchFamily="18" charset="0"/>
                <a:cs typeface="Times New Roman" panose="02020603050405020304" pitchFamily="18" charset="0"/>
              </a:rPr>
              <a:t>CẤP XÃ</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4" name="Rectangle: Rounded Corners 3">
            <a:extLst>
              <a:ext uri="{FF2B5EF4-FFF2-40B4-BE49-F238E27FC236}">
                <a16:creationId xmlns:a16="http://schemas.microsoft.com/office/drawing/2014/main" id="{7B96B9FB-DF92-040A-BC3C-3A00E06E9932}"/>
              </a:ext>
            </a:extLst>
          </p:cNvPr>
          <p:cNvSpPr/>
          <p:nvPr/>
        </p:nvSpPr>
        <p:spPr>
          <a:xfrm>
            <a:off x="6685723" y="1845365"/>
            <a:ext cx="2935355"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chemeClr val="tx1"/>
                </a:solidFill>
                <a:latin typeface="Times New Roman" panose="02020603050405020304" pitchFamily="18" charset="0"/>
                <a:cs typeface="Times New Roman" panose="02020603050405020304" pitchFamily="18" charset="0"/>
              </a:rPr>
              <a:t>SỞ NÔNG NGHIỆP VÀ MÔI TRƯỜNG</a:t>
            </a:r>
            <a:endParaRPr lang="en-US" sz="2000" b="1" dirty="0">
              <a:solidFill>
                <a:schemeClr val="tx1"/>
              </a:solidFill>
              <a:latin typeface="Times New Roman" panose="02020603050405020304" pitchFamily="18" charset="0"/>
              <a:cs typeface="Times New Roman" panose="02020603050405020304" pitchFamily="18" charset="0"/>
            </a:endParaRPr>
          </a:p>
          <a:p>
            <a:pPr algn="ctr">
              <a:defRPr/>
            </a:pPr>
            <a:r>
              <a:rPr lang="en-US" sz="2000" b="1" dirty="0" err="1">
                <a:solidFill>
                  <a:schemeClr val="tx1"/>
                </a:solidFill>
                <a:latin typeface="Times New Roman" panose="02020603050405020304" pitchFamily="18" charset="0"/>
                <a:cs typeface="Times New Roman" panose="02020603050405020304" pitchFamily="18" charset="0"/>
              </a:rPr>
              <a:t>Báo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kết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err="1">
                <a:solidFill>
                  <a:schemeClr val="tx1"/>
                </a:solidFill>
                <a:latin typeface="Times New Roman" panose="02020603050405020304" pitchFamily="18" charset="0"/>
                <a:cs typeface="Times New Roman" panose="02020603050405020304" pitchFamily="18" charset="0"/>
              </a:rPr>
              <a:t>quả</a:t>
            </a:r>
            <a:r>
              <a:rPr lang="en-US" sz="2000" b="1">
                <a:solidFill>
                  <a:schemeClr val="tx1"/>
                </a:solidFill>
                <a:latin typeface="Times New Roman" panose="02020603050405020304" pitchFamily="18" charset="0"/>
                <a:cs typeface="Times New Roman" panose="02020603050405020304" pitchFamily="18" charset="0"/>
              </a:rPr>
              <a:t> sơ </a:t>
            </a:r>
            <a:r>
              <a:rPr lang="en-US" sz="2000" b="1" dirty="0" err="1">
                <a:solidFill>
                  <a:schemeClr val="tx1"/>
                </a:solidFill>
                <a:latin typeface="Times New Roman" panose="02020603050405020304" pitchFamily="18" charset="0"/>
                <a:cs typeface="Times New Roman" panose="02020603050405020304" pitchFamily="18" charset="0"/>
              </a:rPr>
              <a:t>bộ</a:t>
            </a:r>
            <a:endParaRPr lang="en-US" sz="2000" b="1" dirty="0">
              <a:solidFill>
                <a:schemeClr val="tx1"/>
              </a:solidFill>
              <a:latin typeface="Times New Roman" panose="02020603050405020304" pitchFamily="18" charset="0"/>
              <a:cs typeface="Times New Roman" panose="02020603050405020304" pitchFamily="18" charset="0"/>
            </a:endParaRPr>
          </a:p>
          <a:p>
            <a:pPr algn="ctr">
              <a:defRPr/>
            </a:pPr>
            <a:r>
              <a:rPr lang="en-US" sz="2000" b="1" dirty="0">
                <a:solidFill>
                  <a:schemeClr val="tx1"/>
                </a:solidFill>
                <a:latin typeface="Times New Roman" panose="02020603050405020304" pitchFamily="18" charset="0"/>
                <a:cs typeface="Times New Roman" panose="02020603050405020304" pitchFamily="18" charset="0"/>
              </a:rPr>
              <a:t>t</a:t>
            </a:r>
            <a:r>
              <a:rPr lang="en-US" sz="2000" b="1">
                <a:solidFill>
                  <a:schemeClr val="tx1"/>
                </a:solidFill>
                <a:latin typeface="Times New Roman" panose="02020603050405020304" pitchFamily="18" charset="0"/>
                <a:cs typeface="Times New Roman" panose="02020603050405020304" pitchFamily="18" charset="0"/>
              </a:rPr>
              <a:t>rước </a:t>
            </a:r>
            <a:r>
              <a:rPr lang="en-US" sz="2000" b="1" dirty="0">
                <a:solidFill>
                  <a:schemeClr val="tx1"/>
                </a:solidFill>
                <a:latin typeface="Times New Roman" panose="02020603050405020304" pitchFamily="18" charset="0"/>
                <a:cs typeface="Times New Roman" panose="02020603050405020304" pitchFamily="18" charset="0"/>
              </a:rPr>
              <a:t>15/11</a:t>
            </a:r>
          </a:p>
        </p:txBody>
      </p:sp>
      <p:sp>
        <p:nvSpPr>
          <p:cNvPr id="5" name="Rectangle: Rounded Corners 4">
            <a:extLst>
              <a:ext uri="{FF2B5EF4-FFF2-40B4-BE49-F238E27FC236}">
                <a16:creationId xmlns:a16="http://schemas.microsoft.com/office/drawing/2014/main" id="{36321A77-2F43-E5E2-8E42-372EC51345D1}"/>
              </a:ext>
            </a:extLst>
          </p:cNvPr>
          <p:cNvSpPr/>
          <p:nvPr/>
        </p:nvSpPr>
        <p:spPr>
          <a:xfrm>
            <a:off x="2451653" y="4648200"/>
            <a:ext cx="3054626"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1"/>
                </a:solidFill>
                <a:latin typeface="Times New Roman" panose="02020603050405020304" pitchFamily="18" charset="0"/>
                <a:cs typeface="Times New Roman" panose="02020603050405020304" pitchFamily="18" charset="0"/>
              </a:rPr>
              <a:t>ỦY BAN NHÂN DÂN </a:t>
            </a:r>
          </a:p>
          <a:p>
            <a:pPr algn="ctr">
              <a:defRPr/>
            </a:pPr>
            <a:r>
              <a:rPr lang="en-US" sz="2000" b="1" dirty="0">
                <a:solidFill>
                  <a:schemeClr val="tx1"/>
                </a:solidFill>
                <a:latin typeface="Times New Roman" panose="02020603050405020304" pitchFamily="18" charset="0"/>
                <a:cs typeface="Times New Roman" panose="02020603050405020304" pitchFamily="18" charset="0"/>
              </a:rPr>
              <a:t>CẤP TỈNH</a:t>
            </a:r>
          </a:p>
          <a:p>
            <a:pPr algn="ctr">
              <a:defRPr/>
            </a:pPr>
            <a:r>
              <a:rPr lang="en-US" sz="2000" b="1" dirty="0" err="1">
                <a:solidFill>
                  <a:schemeClr val="tx1"/>
                </a:solidFill>
                <a:latin typeface="Times New Roman" panose="02020603050405020304" pitchFamily="18" charset="0"/>
                <a:cs typeface="Times New Roman" panose="02020603050405020304" pitchFamily="18" charset="0"/>
              </a:rPr>
              <a:t>Báo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cáo</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kết</a:t>
            </a:r>
            <a:r>
              <a:rPr lang="en-US" sz="2000" b="1" dirty="0">
                <a:solidFill>
                  <a:schemeClr val="tx1"/>
                </a:solidFill>
                <a:latin typeface="Times New Roman" panose="02020603050405020304" pitchFamily="18" charset="0"/>
                <a:cs typeface="Times New Roman" panose="02020603050405020304" pitchFamily="18" charset="0"/>
              </a:rPr>
              <a:t> </a:t>
            </a:r>
            <a:r>
              <a:rPr lang="en-US" sz="2000" b="1" dirty="0" err="1">
                <a:solidFill>
                  <a:schemeClr val="tx1"/>
                </a:solidFill>
                <a:latin typeface="Times New Roman" panose="02020603050405020304" pitchFamily="18" charset="0"/>
                <a:cs typeface="Times New Roman" panose="02020603050405020304" pitchFamily="18" charset="0"/>
              </a:rPr>
              <a:t>quả</a:t>
            </a:r>
            <a:endParaRPr lang="en-US" sz="2000" b="1" dirty="0">
              <a:solidFill>
                <a:schemeClr val="tx1"/>
              </a:solidFill>
              <a:latin typeface="Times New Roman" panose="02020603050405020304" pitchFamily="18" charset="0"/>
              <a:cs typeface="Times New Roman" panose="02020603050405020304" pitchFamily="18" charset="0"/>
            </a:endParaRPr>
          </a:p>
          <a:p>
            <a:pPr algn="ctr">
              <a:defRPr/>
            </a:pPr>
            <a:r>
              <a:rPr lang="en-US" sz="2000" b="1" dirty="0" err="1">
                <a:solidFill>
                  <a:schemeClr val="tx1"/>
                </a:solidFill>
                <a:latin typeface="Times New Roman" panose="02020603050405020304" pitchFamily="18" charset="0"/>
                <a:cs typeface="Times New Roman" panose="02020603050405020304" pitchFamily="18" charset="0"/>
              </a:rPr>
              <a:t>Trước</a:t>
            </a:r>
            <a:r>
              <a:rPr lang="en-US" sz="2000" b="1" dirty="0">
                <a:solidFill>
                  <a:schemeClr val="tx1"/>
                </a:solidFill>
                <a:latin typeface="Times New Roman" panose="02020603050405020304" pitchFamily="18" charset="0"/>
                <a:cs typeface="Times New Roman" panose="02020603050405020304" pitchFamily="18" charset="0"/>
              </a:rPr>
              <a:t> 20/12</a:t>
            </a:r>
          </a:p>
        </p:txBody>
      </p:sp>
      <p:sp>
        <p:nvSpPr>
          <p:cNvPr id="6" name="Rectangle: Rounded Corners 5">
            <a:extLst>
              <a:ext uri="{FF2B5EF4-FFF2-40B4-BE49-F238E27FC236}">
                <a16:creationId xmlns:a16="http://schemas.microsoft.com/office/drawing/2014/main" id="{828B8161-6527-5948-E1D0-71B0E9FB8114}"/>
              </a:ext>
            </a:extLst>
          </p:cNvPr>
          <p:cNvSpPr/>
          <p:nvPr/>
        </p:nvSpPr>
        <p:spPr>
          <a:xfrm>
            <a:off x="6685723" y="4588565"/>
            <a:ext cx="2832652" cy="167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a:solidFill>
                  <a:schemeClr val="tx1"/>
                </a:solidFill>
                <a:latin typeface="Times New Roman" panose="02020603050405020304" pitchFamily="18" charset="0"/>
                <a:cs typeface="Times New Roman" panose="02020603050405020304" pitchFamily="18" charset="0"/>
              </a:rPr>
              <a:t>BỘ NÔNG NGHIỆP VÀ MÔI TRƯỜNG</a:t>
            </a:r>
            <a:endParaRPr lang="en-US" sz="2000" b="1" dirty="0">
              <a:solidFill>
                <a:schemeClr val="tx1"/>
              </a:solidFill>
              <a:latin typeface="Times New Roman" panose="02020603050405020304" pitchFamily="18" charset="0"/>
              <a:cs typeface="Times New Roman" panose="02020603050405020304" pitchFamily="18" charset="0"/>
            </a:endParaRPr>
          </a:p>
        </p:txBody>
      </p:sp>
      <p:sp>
        <p:nvSpPr>
          <p:cNvPr id="7" name="Arrow: Right 6">
            <a:extLst>
              <a:ext uri="{FF2B5EF4-FFF2-40B4-BE49-F238E27FC236}">
                <a16:creationId xmlns:a16="http://schemas.microsoft.com/office/drawing/2014/main" id="{CD46130D-F616-B95E-050F-27EEEE112A02}"/>
              </a:ext>
            </a:extLst>
          </p:cNvPr>
          <p:cNvSpPr/>
          <p:nvPr/>
        </p:nvSpPr>
        <p:spPr>
          <a:xfrm flipV="1">
            <a:off x="5506279" y="2209800"/>
            <a:ext cx="1179444"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Arrow: Right 7">
            <a:extLst>
              <a:ext uri="{FF2B5EF4-FFF2-40B4-BE49-F238E27FC236}">
                <a16:creationId xmlns:a16="http://schemas.microsoft.com/office/drawing/2014/main" id="{5BA66562-AF4B-9487-CBE9-785A03BD30B3}"/>
              </a:ext>
            </a:extLst>
          </p:cNvPr>
          <p:cNvSpPr/>
          <p:nvPr/>
        </p:nvSpPr>
        <p:spPr>
          <a:xfrm flipV="1">
            <a:off x="5506279" y="4953000"/>
            <a:ext cx="1179444"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Arrow: Down 8">
            <a:extLst>
              <a:ext uri="{FF2B5EF4-FFF2-40B4-BE49-F238E27FC236}">
                <a16:creationId xmlns:a16="http://schemas.microsoft.com/office/drawing/2014/main" id="{E32E4D0C-4F87-EC2B-BFB0-BE2BCA075CBE}"/>
              </a:ext>
            </a:extLst>
          </p:cNvPr>
          <p:cNvSpPr/>
          <p:nvPr/>
        </p:nvSpPr>
        <p:spPr>
          <a:xfrm>
            <a:off x="4287079" y="3429000"/>
            <a:ext cx="76200"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Arrow: Down 9">
            <a:extLst>
              <a:ext uri="{FF2B5EF4-FFF2-40B4-BE49-F238E27FC236}">
                <a16:creationId xmlns:a16="http://schemas.microsoft.com/office/drawing/2014/main" id="{17260233-F7E0-5644-B939-183DCB4E75FF}"/>
              </a:ext>
            </a:extLst>
          </p:cNvPr>
          <p:cNvSpPr/>
          <p:nvPr/>
        </p:nvSpPr>
        <p:spPr>
          <a:xfrm>
            <a:off x="7981123" y="3369365"/>
            <a:ext cx="152400" cy="1219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Folded Corner 10">
            <a:extLst>
              <a:ext uri="{FF2B5EF4-FFF2-40B4-BE49-F238E27FC236}">
                <a16:creationId xmlns:a16="http://schemas.microsoft.com/office/drawing/2014/main" id="{1C503441-D808-4EF7-9AD8-0346311271B6}"/>
              </a:ext>
            </a:extLst>
          </p:cNvPr>
          <p:cNvSpPr/>
          <p:nvPr/>
        </p:nvSpPr>
        <p:spPr>
          <a:xfrm>
            <a:off x="106019" y="874643"/>
            <a:ext cx="2196547" cy="57381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được sửa đổi theo Điều 45 Nghị định số 131/2025/NĐ-CP: chuyển báo cáo Chủ tịch UBND cấp huyện thành báo cáo Chủ tịch UBND cấp tinh  (sau khi bỏ cấp huyện từ 01/7/2025)</a:t>
            </a:r>
          </a:p>
        </p:txBody>
      </p:sp>
      <p:sp>
        <p:nvSpPr>
          <p:cNvPr id="12" name="Rectangle: Folded Corner 11">
            <a:extLst>
              <a:ext uri="{FF2B5EF4-FFF2-40B4-BE49-F238E27FC236}">
                <a16:creationId xmlns:a16="http://schemas.microsoft.com/office/drawing/2014/main" id="{D56ABFDB-D98F-4BEE-8FD4-06813A50CC48}"/>
              </a:ext>
            </a:extLst>
          </p:cNvPr>
          <p:cNvSpPr/>
          <p:nvPr/>
        </p:nvSpPr>
        <p:spPr>
          <a:xfrm>
            <a:off x="9740347" y="874643"/>
            <a:ext cx="2392020" cy="57381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a:t>
            </a:r>
          </a:p>
          <a:p>
            <a:pPr algn="ctr"/>
            <a:r>
              <a:rPr lang="en-US" b="1">
                <a:solidFill>
                  <a:srgbClr val="002060"/>
                </a:solidFill>
                <a:latin typeface="Segoe UI Black" panose="020B0A02040204020203" pitchFamily="34" charset="0"/>
                <a:ea typeface="Segoe UI Black" panose="020B0A02040204020203" pitchFamily="34" charset="0"/>
              </a:rPr>
              <a:t>được sửa đổi theo </a:t>
            </a:r>
            <a:r>
              <a:rPr lang="vi-VN" b="1">
                <a:solidFill>
                  <a:srgbClr val="002060"/>
                </a:solidFill>
                <a:latin typeface="Segoe UI Black" panose="020B0A02040204020203" pitchFamily="34" charset="0"/>
                <a:ea typeface="Segoe UI Black" panose="020B0A02040204020203" pitchFamily="34" charset="0"/>
              </a:rPr>
              <a:t>Thông tư số </a:t>
            </a:r>
            <a:r>
              <a:rPr lang="vi-VN" sz="1700" b="1">
                <a:solidFill>
                  <a:srgbClr val="002060"/>
                </a:solidFill>
                <a:latin typeface="Segoe UI Black" panose="020B0A02040204020203" pitchFamily="34" charset="0"/>
                <a:ea typeface="Segoe UI Black" panose="020B0A02040204020203" pitchFamily="34" charset="0"/>
              </a:rPr>
              <a:t>13/2025/TT-BNNMT</a:t>
            </a:r>
            <a:endParaRPr lang="en-US" sz="1700" b="1">
              <a:solidFill>
                <a:srgbClr val="002060"/>
              </a:solidFill>
              <a:latin typeface="Segoe UI Black" panose="020B0A02040204020203" pitchFamily="34" charset="0"/>
              <a:ea typeface="Segoe UI Black" panose="020B0A02040204020203"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9811"/>
          </a:xfrm>
        </p:spPr>
        <p:txBody>
          <a:bodyPr/>
          <a:lstStyle/>
          <a:p>
            <a:r>
              <a:rPr lang="en-US" sz="2400" b="1">
                <a:solidFill>
                  <a:srgbClr val="0000FF"/>
                </a:solidFill>
                <a:latin typeface="Times New Roman" panose="02020603050405020304" pitchFamily="18" charset="0"/>
                <a:cs typeface="Times New Roman" panose="02020603050405020304" pitchFamily="18" charset="0"/>
              </a:rPr>
              <a:t>C. CHẾ ĐỘ BÁO CÁO</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152939"/>
            <a:ext cx="8596668" cy="5275021"/>
          </a:xfrm>
        </p:spPr>
        <p:txBody>
          <a:bodyPr>
            <a:normAutofit/>
          </a:bodyPr>
          <a:lstStyle/>
          <a:p>
            <a:pPr marL="0" indent="0" algn="just">
              <a:buNone/>
            </a:pPr>
            <a:r>
              <a:rPr lang="vi-VN" sz="2400" b="1">
                <a:solidFill>
                  <a:srgbClr val="0000FF"/>
                </a:solidFill>
                <a:latin typeface="Times New Roman" panose="02020603050405020304" pitchFamily="18" charset="0"/>
                <a:cs typeface="Times New Roman" panose="02020603050405020304" pitchFamily="18" charset="0"/>
              </a:rPr>
              <a:t>1</a:t>
            </a:r>
            <a:r>
              <a:rPr lang="vi-VN" sz="2400" b="1" dirty="0">
                <a:solidFill>
                  <a:srgbClr val="0000FF"/>
                </a:solidFill>
                <a:latin typeface="Times New Roman" panose="02020603050405020304" pitchFamily="18" charset="0"/>
                <a:cs typeface="Times New Roman" panose="02020603050405020304" pitchFamily="18" charset="0"/>
              </a:rPr>
              <a:t>. Đối với rà soát thường xuyên hằng năm</a:t>
            </a:r>
          </a:p>
          <a:p>
            <a:pPr algn="just"/>
            <a:r>
              <a:rPr lang="vi-VN" sz="2400" dirty="0">
                <a:latin typeface="Times New Roman" panose="02020603050405020304" pitchFamily="18" charset="0"/>
                <a:cs typeface="Times New Roman" panose="02020603050405020304" pitchFamily="18" charset="0"/>
              </a:rPr>
              <a:t>Ngày 05 hằng tháng (từ tháng 02 đến tháng 9), Chủ tịch </a:t>
            </a:r>
            <a:r>
              <a:rPr lang="en-US" sz="2400" dirty="0">
                <a:latin typeface="Times New Roman" panose="02020603050405020304" pitchFamily="18" charset="0"/>
                <a:cs typeface="Times New Roman" panose="02020603050405020304" pitchFamily="18" charset="0"/>
              </a:rPr>
              <a:t>UBND</a:t>
            </a:r>
            <a:r>
              <a:rPr lang="vi-VN" sz="2400" dirty="0">
                <a:latin typeface="Times New Roman" panose="02020603050405020304" pitchFamily="18" charset="0"/>
                <a:cs typeface="Times New Roman" panose="02020603050405020304" pitchFamily="18" charset="0"/>
              </a:rPr>
              <a:t> cấp xã tổng hợp, báo cáo Chủ tịch </a:t>
            </a:r>
            <a:r>
              <a:rPr lang="en-US" sz="2400" dirty="0">
                <a:latin typeface="Times New Roman" panose="02020603050405020304" pitchFamily="18" charset="0"/>
                <a:cs typeface="Times New Roman" panose="02020603050405020304" pitchFamily="18" charset="0"/>
              </a:rPr>
              <a:t>UBND</a:t>
            </a:r>
            <a:r>
              <a:rPr lang="vi-VN" sz="2400" dirty="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cấp </a:t>
            </a:r>
            <a:r>
              <a:rPr lang="en-US" sz="2400" b="1">
                <a:solidFill>
                  <a:srgbClr val="FF0000"/>
                </a:solidFill>
                <a:latin typeface="Times New Roman" panose="02020603050405020304" pitchFamily="18" charset="0"/>
                <a:cs typeface="Times New Roman" panose="02020603050405020304" pitchFamily="18" charset="0"/>
              </a:rPr>
              <a:t>TỈNH</a:t>
            </a:r>
            <a:r>
              <a:rPr lang="vi-VN" sz="240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kết quả rà </a:t>
            </a:r>
            <a:r>
              <a:rPr lang="vi-VN" sz="2400">
                <a:latin typeface="Times New Roman" panose="02020603050405020304" pitchFamily="18" charset="0"/>
                <a:cs typeface="Times New Roman" panose="02020603050405020304" pitchFamily="18" charset="0"/>
              </a:rPr>
              <a:t>soát </a:t>
            </a:r>
            <a:r>
              <a:rPr lang="en-US" sz="240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thường </a:t>
            </a:r>
            <a:r>
              <a:rPr lang="vi-VN" sz="2400" dirty="0">
                <a:latin typeface="Times New Roman" panose="02020603050405020304" pitchFamily="18" charset="0"/>
                <a:cs typeface="Times New Roman" panose="02020603050405020304" pitchFamily="18" charset="0"/>
              </a:rPr>
              <a:t>xuyên trên địa bàn (nếu có</a:t>
            </a:r>
            <a:r>
              <a:rPr lang="vi-VN" sz="2400">
                <a:latin typeface="Times New Roman" panose="02020603050405020304" pitchFamily="18" charset="0"/>
                <a:cs typeface="Times New Roman" panose="02020603050405020304" pitchFamily="18" charset="0"/>
              </a:rPr>
              <a:t>). </a:t>
            </a:r>
            <a:endParaRPr lang="en-US" sz="2400">
              <a:latin typeface="Times New Roman" panose="02020603050405020304" pitchFamily="18" charset="0"/>
              <a:cs typeface="Times New Roman" panose="02020603050405020304" pitchFamily="18" charset="0"/>
            </a:endParaRPr>
          </a:p>
          <a:p>
            <a:pPr marL="0" indent="0" algn="just">
              <a:buNone/>
            </a:pPr>
            <a:r>
              <a:rPr lang="vi-VN" sz="2400" b="1">
                <a:solidFill>
                  <a:srgbClr val="0000FF"/>
                </a:solidFill>
                <a:latin typeface="Times New Roman" panose="02020603050405020304" pitchFamily="18" charset="0"/>
                <a:cs typeface="Times New Roman" panose="02020603050405020304" pitchFamily="18" charset="0"/>
              </a:rPr>
              <a:t>2</a:t>
            </a:r>
            <a:r>
              <a:rPr lang="vi-VN" sz="2400" b="1" dirty="0">
                <a:solidFill>
                  <a:srgbClr val="0000FF"/>
                </a:solidFill>
                <a:latin typeface="Times New Roman" panose="02020603050405020304" pitchFamily="18" charset="0"/>
                <a:cs typeface="Times New Roman" panose="02020603050405020304" pitchFamily="18" charset="0"/>
              </a:rPr>
              <a:t>. Đối với rà soát định kỳ hằng năm</a:t>
            </a:r>
          </a:p>
          <a:p>
            <a:pPr algn="just"/>
            <a:r>
              <a:rPr lang="vi-VN" sz="2400" dirty="0">
                <a:latin typeface="Times New Roman" panose="02020603050405020304" pitchFamily="18" charset="0"/>
                <a:cs typeface="Times New Roman" panose="02020603050405020304" pitchFamily="18" charset="0"/>
              </a:rPr>
              <a:t>Trước ngày 15 tháng 11 hằng năm, </a:t>
            </a:r>
            <a:r>
              <a:rPr lang="vi-VN" sz="2400" b="1">
                <a:solidFill>
                  <a:srgbClr val="FF0000"/>
                </a:solidFill>
                <a:latin typeface="Times New Roman" panose="02020603050405020304" pitchFamily="18" charset="0"/>
                <a:cs typeface="Times New Roman" panose="02020603050405020304" pitchFamily="18" charset="0"/>
              </a:rPr>
              <a:t>Sở </a:t>
            </a:r>
            <a:r>
              <a:rPr lang="en-US" sz="2400" b="1">
                <a:solidFill>
                  <a:srgbClr val="FF0000"/>
                </a:solidFill>
                <a:latin typeface="Times New Roman" panose="02020603050405020304" pitchFamily="18" charset="0"/>
                <a:cs typeface="Times New Roman" panose="02020603050405020304" pitchFamily="18" charset="0"/>
              </a:rPr>
              <a:t>Nông nghiệp và Môi trường   </a:t>
            </a:r>
            <a:r>
              <a:rPr lang="vi-VN" sz="2400" b="1">
                <a:solidFill>
                  <a:srgbClr val="FF0000"/>
                </a:solidFill>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báo cáo kết quả sơ bộ rà soát hộ nghèo, hộ cận nghèo định </a:t>
            </a:r>
            <a:r>
              <a:rPr lang="vi-VN" sz="2400">
                <a:latin typeface="Times New Roman" panose="02020603050405020304" pitchFamily="18" charset="0"/>
                <a:cs typeface="Times New Roman" panose="02020603050405020304" pitchFamily="18" charset="0"/>
              </a:rPr>
              <a:t>kỳ h</a:t>
            </a:r>
            <a:r>
              <a:rPr lang="en-US" sz="2400">
                <a:latin typeface="Times New Roman" panose="02020603050405020304" pitchFamily="18" charset="0"/>
                <a:cs typeface="Times New Roman" panose="02020603050405020304" pitchFamily="18" charset="0"/>
              </a:rPr>
              <a:t>ằ</a:t>
            </a:r>
            <a:r>
              <a:rPr lang="vi-VN" sz="2400">
                <a:latin typeface="Times New Roman" panose="02020603050405020304" pitchFamily="18" charset="0"/>
                <a:cs typeface="Times New Roman" panose="02020603050405020304" pitchFamily="18" charset="0"/>
              </a:rPr>
              <a:t>ng </a:t>
            </a:r>
            <a:r>
              <a:rPr lang="vi-VN" sz="2400" dirty="0">
                <a:latin typeface="Times New Roman" panose="02020603050405020304" pitchFamily="18" charset="0"/>
                <a:cs typeface="Times New Roman" panose="02020603050405020304" pitchFamily="18" charset="0"/>
              </a:rPr>
              <a:t>năm trên địa bàn về </a:t>
            </a:r>
            <a:r>
              <a:rPr lang="vi-VN" sz="2400" b="1">
                <a:solidFill>
                  <a:srgbClr val="FF0000"/>
                </a:solidFill>
                <a:latin typeface="Times New Roman" panose="02020603050405020304" pitchFamily="18" charset="0"/>
                <a:cs typeface="Times New Roman" panose="02020603050405020304" pitchFamily="18" charset="0"/>
              </a:rPr>
              <a:t>Bộ </a:t>
            </a:r>
            <a:r>
              <a:rPr lang="en-US" sz="2400" b="1">
                <a:solidFill>
                  <a:srgbClr val="FF0000"/>
                </a:solidFill>
                <a:latin typeface="Times New Roman" panose="02020603050405020304" pitchFamily="18" charset="0"/>
                <a:cs typeface="Times New Roman" panose="02020603050405020304" pitchFamily="18" charset="0"/>
              </a:rPr>
              <a:t>Nông nghiệp và Môi trường</a:t>
            </a:r>
            <a:r>
              <a:rPr lang="vi-VN" sz="240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Trước ngày 20 tháng 12 hằng năm, Chủ tịch </a:t>
            </a:r>
            <a:r>
              <a:rPr lang="en-US" sz="2400" dirty="0">
                <a:latin typeface="Times New Roman" panose="02020603050405020304" pitchFamily="18" charset="0"/>
                <a:cs typeface="Times New Roman" panose="02020603050405020304" pitchFamily="18" charset="0"/>
              </a:rPr>
              <a:t>UBND</a:t>
            </a:r>
            <a:r>
              <a:rPr lang="vi-VN" sz="2400" dirty="0">
                <a:latin typeface="Times New Roman" panose="02020603050405020304" pitchFamily="18" charset="0"/>
                <a:cs typeface="Times New Roman" panose="02020603050405020304" pitchFamily="18" charset="0"/>
              </a:rPr>
              <a:t> cấp tỉnh báo cáo chính thức kết quả rà soát hộ nghèo, hộ cận nghèo định kỳ hằng năm trên địa bàn về </a:t>
            </a:r>
            <a:r>
              <a:rPr lang="vi-VN" sz="2400" b="1">
                <a:solidFill>
                  <a:srgbClr val="FF0000"/>
                </a:solidFill>
                <a:latin typeface="Times New Roman" panose="02020603050405020304" pitchFamily="18" charset="0"/>
                <a:cs typeface="Times New Roman" panose="02020603050405020304" pitchFamily="18" charset="0"/>
              </a:rPr>
              <a:t>Bộ </a:t>
            </a:r>
            <a:r>
              <a:rPr lang="en-US" sz="2400" b="1">
                <a:solidFill>
                  <a:srgbClr val="FF0000"/>
                </a:solidFill>
                <a:latin typeface="Times New Roman" panose="02020603050405020304" pitchFamily="18" charset="0"/>
                <a:cs typeface="Times New Roman" panose="02020603050405020304" pitchFamily="18" charset="0"/>
              </a:rPr>
              <a:t>Nông nghiệp và Môi trường</a:t>
            </a:r>
            <a:r>
              <a:rPr lang="vi-VN" sz="240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
        <p:nvSpPr>
          <p:cNvPr id="4" name="Rectangle: Folded Corner 3">
            <a:extLst>
              <a:ext uri="{FF2B5EF4-FFF2-40B4-BE49-F238E27FC236}">
                <a16:creationId xmlns:a16="http://schemas.microsoft.com/office/drawing/2014/main" id="{2F6817CF-09EF-4EB3-A292-72FAA2AE7C1B}"/>
              </a:ext>
            </a:extLst>
          </p:cNvPr>
          <p:cNvSpPr/>
          <p:nvPr/>
        </p:nvSpPr>
        <p:spPr>
          <a:xfrm>
            <a:off x="9369286" y="559904"/>
            <a:ext cx="2392020" cy="57381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a:t>
            </a:r>
          </a:p>
          <a:p>
            <a:pPr algn="ctr"/>
            <a:r>
              <a:rPr lang="en-US" b="1">
                <a:solidFill>
                  <a:srgbClr val="002060"/>
                </a:solidFill>
                <a:latin typeface="Segoe UI Black" panose="020B0A02040204020203" pitchFamily="34" charset="0"/>
                <a:ea typeface="Segoe UI Black" panose="020B0A02040204020203" pitchFamily="34" charset="0"/>
              </a:rPr>
              <a:t>được sửa đổi theo </a:t>
            </a:r>
            <a:r>
              <a:rPr lang="vi-VN" b="1">
                <a:solidFill>
                  <a:srgbClr val="002060"/>
                </a:solidFill>
                <a:latin typeface="Segoe UI Black" panose="020B0A02040204020203" pitchFamily="34" charset="0"/>
                <a:ea typeface="Segoe UI Black" panose="020B0A02040204020203" pitchFamily="34" charset="0"/>
              </a:rPr>
              <a:t>Thông tư số </a:t>
            </a:r>
            <a:r>
              <a:rPr lang="vi-VN" sz="1700" b="1">
                <a:solidFill>
                  <a:srgbClr val="002060"/>
                </a:solidFill>
                <a:latin typeface="Segoe UI Black" panose="020B0A02040204020203" pitchFamily="34" charset="0"/>
                <a:ea typeface="Segoe UI Black" panose="020B0A02040204020203" pitchFamily="34" charset="0"/>
              </a:rPr>
              <a:t>13/2025/TT-BNNMT</a:t>
            </a:r>
            <a:r>
              <a:rPr lang="en-US" sz="1700" b="1">
                <a:solidFill>
                  <a:srgbClr val="002060"/>
                </a:solidFill>
                <a:latin typeface="Segoe UI Black" panose="020B0A02040204020203" pitchFamily="34" charset="0"/>
                <a:ea typeface="Segoe UI Black" panose="020B0A02040204020203" pitchFamily="34" charset="0"/>
              </a:rPr>
              <a:t> và </a:t>
            </a:r>
            <a:r>
              <a:rPr lang="en-US" sz="1600" b="1">
                <a:solidFill>
                  <a:srgbClr val="002060"/>
                </a:solidFill>
                <a:latin typeface="Segoe UI Black" panose="020B0A02040204020203" pitchFamily="34" charset="0"/>
                <a:ea typeface="Segoe UI Black" panose="020B0A02040204020203" pitchFamily="34" charset="0"/>
              </a:rPr>
              <a:t>Nghị quyết số 190/2025/QH15</a:t>
            </a:r>
            <a:endParaRPr lang="en-US" sz="1700" b="1">
              <a:solidFill>
                <a:srgbClr val="002060"/>
              </a:solidFill>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2632775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3">
            <a:extLst>
              <a:ext uri="{FF2B5EF4-FFF2-40B4-BE49-F238E27FC236}">
                <a16:creationId xmlns:a16="http://schemas.microsoft.com/office/drawing/2014/main" id="{FEA563B6-EA9F-4B56-443F-C4A3F4B1028B}"/>
              </a:ext>
            </a:extLst>
          </p:cNvPr>
          <p:cNvSpPr>
            <a:spLocks noGrp="1"/>
          </p:cNvSpPr>
          <p:nvPr>
            <p:ph idx="1"/>
          </p:nvPr>
        </p:nvSpPr>
        <p:spPr>
          <a:xfrm>
            <a:off x="1941514" y="1524000"/>
            <a:ext cx="8150225" cy="5029200"/>
          </a:xfrm>
        </p:spPr>
        <p:txBody>
          <a:bodyPr/>
          <a:lstStyle/>
          <a:p>
            <a:pPr marL="0" indent="0" algn="just">
              <a:buNone/>
            </a:pPr>
            <a:endParaRPr lang="en-US" altLang="en-US" sz="2800" dirty="0">
              <a:solidFill>
                <a:srgbClr val="FF0000"/>
              </a:solidFill>
              <a:latin typeface="Times New Roman" panose="02020603050405020304" pitchFamily="18" charset="0"/>
              <a:cs typeface="Times New Roman" panose="02020603050405020304" pitchFamily="18" charset="0"/>
            </a:endParaRPr>
          </a:p>
          <a:p>
            <a:pPr marL="0" indent="0" algn="just">
              <a:buNone/>
            </a:pPr>
            <a:endParaRPr lang="en-US" altLang="en-US" sz="2800" dirty="0">
              <a:solidFill>
                <a:srgbClr val="FF0000"/>
              </a:solidFill>
              <a:latin typeface="Times New Roman" panose="02020603050405020304" pitchFamily="18" charset="0"/>
              <a:cs typeface="Times New Roman" panose="02020603050405020304" pitchFamily="18" charset="0"/>
            </a:endParaRPr>
          </a:p>
          <a:p>
            <a:pPr marL="0" indent="0" algn="just">
              <a:buNone/>
            </a:pPr>
            <a:endParaRPr lang="vi-VN" altLang="en-US" sz="2800" dirty="0"/>
          </a:p>
        </p:txBody>
      </p:sp>
      <p:sp>
        <p:nvSpPr>
          <p:cNvPr id="2" name="Oval 1">
            <a:extLst>
              <a:ext uri="{FF2B5EF4-FFF2-40B4-BE49-F238E27FC236}">
                <a16:creationId xmlns:a16="http://schemas.microsoft.com/office/drawing/2014/main" id="{7D1F2FCD-1103-EA2F-AA0F-383F5520EF03}"/>
              </a:ext>
            </a:extLst>
          </p:cNvPr>
          <p:cNvSpPr/>
          <p:nvPr/>
        </p:nvSpPr>
        <p:spPr>
          <a:xfrm>
            <a:off x="173139" y="2440611"/>
            <a:ext cx="3544080" cy="2935914"/>
          </a:xfrm>
          <a:prstGeom prst="ellipse">
            <a:avLst/>
          </a:prstGeom>
          <a:gradFill>
            <a:gsLst>
              <a:gs pos="92000">
                <a:schemeClr val="accent6">
                  <a:tint val="65000"/>
                  <a:lumMod val="110000"/>
                </a:schemeClr>
              </a:gs>
              <a:gs pos="70000">
                <a:schemeClr val="accent6">
                  <a:tint val="90000"/>
                </a:schemeClr>
              </a:gs>
            </a:gsLst>
            <a:lin ang="5400000" scaled="0"/>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3500"/>
              </a:lnSpc>
              <a:defRPr/>
            </a:pPr>
            <a:r>
              <a:rPr lang="en-US" altLang="en-US" sz="2400" b="1">
                <a:solidFill>
                  <a:srgbClr val="FFFF00"/>
                </a:solidFill>
                <a:latin typeface="Times New Roman" panose="02020603050405020304" pitchFamily="18" charset="0"/>
                <a:cs typeface="Times New Roman" panose="02020603050405020304" pitchFamily="18" charset="0"/>
              </a:rPr>
              <a:t>Tiêu </a:t>
            </a:r>
            <a:r>
              <a:rPr lang="en-US" altLang="en-US" sz="2400" b="1" dirty="0" err="1">
                <a:solidFill>
                  <a:srgbClr val="FFFF00"/>
                </a:solidFill>
                <a:latin typeface="Times New Roman" panose="02020603050405020304" pitchFamily="18" charset="0"/>
                <a:cs typeface="Times New Roman" panose="02020603050405020304" pitchFamily="18" charset="0"/>
              </a:rPr>
              <a:t>chí</a:t>
            </a:r>
            <a:r>
              <a:rPr lang="en-US" altLang="en-US" sz="2400" b="1" dirty="0">
                <a:solidFill>
                  <a:srgbClr val="FFFF00"/>
                </a:solidFill>
                <a:latin typeface="Times New Roman" panose="02020603050405020304" pitchFamily="18" charset="0"/>
                <a:cs typeface="Times New Roman" panose="02020603050405020304" pitchFamily="18" charset="0"/>
              </a:rPr>
              <a:t> </a:t>
            </a:r>
            <a:r>
              <a:rPr lang="en-US" altLang="en-US" sz="2400" b="1" dirty="0" err="1">
                <a:solidFill>
                  <a:srgbClr val="FFFF00"/>
                </a:solidFill>
                <a:latin typeface="Times New Roman" panose="02020603050405020304" pitchFamily="18" charset="0"/>
                <a:cs typeface="Times New Roman" panose="02020603050405020304" pitchFamily="18" charset="0"/>
              </a:rPr>
              <a:t>thu</a:t>
            </a:r>
            <a:r>
              <a:rPr lang="en-US" altLang="en-US" sz="2400" b="1" dirty="0">
                <a:solidFill>
                  <a:srgbClr val="FFFF00"/>
                </a:solidFill>
                <a:latin typeface="Times New Roman" panose="02020603050405020304" pitchFamily="18" charset="0"/>
                <a:cs typeface="Times New Roman" panose="02020603050405020304" pitchFamily="18" charset="0"/>
              </a:rPr>
              <a:t> </a:t>
            </a:r>
            <a:r>
              <a:rPr lang="en-US" altLang="en-US" sz="2400" b="1" err="1">
                <a:solidFill>
                  <a:srgbClr val="FFFF00"/>
                </a:solidFill>
                <a:latin typeface="Times New Roman" panose="02020603050405020304" pitchFamily="18" charset="0"/>
                <a:cs typeface="Times New Roman" panose="02020603050405020304" pitchFamily="18" charset="0"/>
              </a:rPr>
              <a:t>nhập</a:t>
            </a:r>
            <a:r>
              <a:rPr lang="en-US" altLang="en-US" sz="2400" b="1">
                <a:solidFill>
                  <a:srgbClr val="FFFF00"/>
                </a:solidFill>
                <a:latin typeface="Times New Roman" panose="02020603050405020304" pitchFamily="18" charset="0"/>
                <a:cs typeface="Times New Roman" panose="02020603050405020304" pitchFamily="18" charset="0"/>
              </a:rPr>
              <a:t> </a:t>
            </a:r>
            <a:r>
              <a:rPr lang="en-US" altLang="en-US" sz="2400" b="1">
                <a:solidFill>
                  <a:schemeClr val="tx1"/>
                </a:solidFill>
                <a:latin typeface="Times New Roman" panose="02020603050405020304" pitchFamily="18" charset="0"/>
                <a:cs typeface="Times New Roman" panose="02020603050405020304" pitchFamily="18" charset="0"/>
              </a:rPr>
              <a:t>bằng </a:t>
            </a:r>
            <a:r>
              <a:rPr lang="en-US" altLang="en-US" sz="2400" b="1" dirty="0" err="1">
                <a:solidFill>
                  <a:schemeClr val="tx1"/>
                </a:solidFill>
                <a:latin typeface="Times New Roman" panose="02020603050405020304" pitchFamily="18" charset="0"/>
                <a:cs typeface="Times New Roman" panose="02020603050405020304" pitchFamily="18" charset="0"/>
              </a:rPr>
              <a:t>mức</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sống</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err="1">
                <a:solidFill>
                  <a:schemeClr val="tx1"/>
                </a:solidFill>
                <a:latin typeface="Times New Roman" panose="02020603050405020304" pitchFamily="18" charset="0"/>
                <a:cs typeface="Times New Roman" panose="02020603050405020304" pitchFamily="18" charset="0"/>
              </a:rPr>
              <a:t>tối</a:t>
            </a:r>
            <a:r>
              <a:rPr lang="en-US" altLang="en-US" sz="2400" b="1">
                <a:solidFill>
                  <a:schemeClr val="tx1"/>
                </a:solidFill>
                <a:latin typeface="Times New Roman" panose="02020603050405020304" pitchFamily="18" charset="0"/>
                <a:cs typeface="Times New Roman" panose="02020603050405020304" pitchFamily="18" charset="0"/>
              </a:rPr>
              <a:t> thiểu đầu kỳ (năm 2021)</a:t>
            </a:r>
            <a:endParaRPr lang="en-US" sz="2400" dirty="0">
              <a:solidFill>
                <a:schemeClr val="tx1"/>
              </a:solidFill>
            </a:endParaRPr>
          </a:p>
        </p:txBody>
      </p:sp>
      <p:sp>
        <p:nvSpPr>
          <p:cNvPr id="3" name="Oval 2">
            <a:extLst>
              <a:ext uri="{FF2B5EF4-FFF2-40B4-BE49-F238E27FC236}">
                <a16:creationId xmlns:a16="http://schemas.microsoft.com/office/drawing/2014/main" id="{74C9FF24-2D16-3482-6C29-E333429F9401}"/>
              </a:ext>
            </a:extLst>
          </p:cNvPr>
          <p:cNvSpPr/>
          <p:nvPr/>
        </p:nvSpPr>
        <p:spPr>
          <a:xfrm>
            <a:off x="5223030" y="2373973"/>
            <a:ext cx="3770451" cy="3565388"/>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en-US" sz="2400" b="1">
              <a:solidFill>
                <a:schemeClr val="tx1"/>
              </a:solidFill>
              <a:latin typeface="Times New Roman" panose="02020603050405020304" pitchFamily="18" charset="0"/>
              <a:cs typeface="Times New Roman" panose="02020603050405020304" pitchFamily="18" charset="0"/>
            </a:endParaRPr>
          </a:p>
          <a:p>
            <a:pPr algn="ctr">
              <a:defRPr/>
            </a:pPr>
            <a:r>
              <a:rPr lang="en-US" altLang="en-US" sz="2400" b="1">
                <a:solidFill>
                  <a:srgbClr val="FFFF00"/>
                </a:solidFill>
                <a:latin typeface="Times New Roman" panose="02020603050405020304" pitchFamily="18" charset="0"/>
                <a:cs typeface="Times New Roman" panose="02020603050405020304" pitchFamily="18" charset="0"/>
              </a:rPr>
              <a:t>Tiêu chí </a:t>
            </a:r>
            <a:r>
              <a:rPr lang="vi-VN" altLang="en-US" sz="2400" b="1">
                <a:solidFill>
                  <a:srgbClr val="FFFF00"/>
                </a:solidFill>
                <a:latin typeface="Times New Roman" panose="02020603050405020304" pitchFamily="18" charset="0"/>
                <a:cs typeface="Times New Roman" panose="02020603050405020304" pitchFamily="18" charset="0"/>
              </a:rPr>
              <a:t>mức độ thiếu hụt dịch vụ xã hội cơ bản</a:t>
            </a:r>
            <a:endParaRPr lang="en-US" altLang="en-US" sz="2400" b="1">
              <a:solidFill>
                <a:srgbClr val="FFFF00"/>
              </a:solidFill>
              <a:latin typeface="Times New Roman" panose="02020603050405020304" pitchFamily="18" charset="0"/>
              <a:cs typeface="Times New Roman" panose="02020603050405020304" pitchFamily="18" charset="0"/>
            </a:endParaRPr>
          </a:p>
          <a:p>
            <a:pPr algn="ctr">
              <a:defRPr/>
            </a:pPr>
            <a:r>
              <a:rPr lang="en-US" altLang="en-US" sz="2400" b="1">
                <a:solidFill>
                  <a:schemeClr val="tx1"/>
                </a:solidFill>
                <a:latin typeface="Times New Roman" panose="02020603050405020304" pitchFamily="18" charset="0"/>
                <a:cs typeface="Times New Roman" panose="02020603050405020304" pitchFamily="18" charset="0"/>
              </a:rPr>
              <a:t>6 </a:t>
            </a:r>
            <a:r>
              <a:rPr lang="en-US" altLang="en-US" sz="2400" b="1" err="1">
                <a:solidFill>
                  <a:schemeClr val="tx1"/>
                </a:solidFill>
                <a:latin typeface="Times New Roman" panose="02020603050405020304" pitchFamily="18" charset="0"/>
                <a:cs typeface="Times New Roman" panose="02020603050405020304" pitchFamily="18" charset="0"/>
              </a:rPr>
              <a:t>tiêu</a:t>
            </a:r>
            <a:r>
              <a:rPr lang="en-US" altLang="en-US" sz="2400" b="1">
                <a:solidFill>
                  <a:schemeClr val="tx1"/>
                </a:solidFill>
                <a:latin typeface="Times New Roman" panose="02020603050405020304" pitchFamily="18" charset="0"/>
                <a:cs typeface="Times New Roman" panose="02020603050405020304" pitchFamily="18" charset="0"/>
              </a:rPr>
              <a:t> chí/chiều và 12 chỉ số đo lường mức độ thiếu hụt các dịch </a:t>
            </a:r>
            <a:r>
              <a:rPr lang="en-US" altLang="en-US" sz="2400" b="1" dirty="0" err="1">
                <a:solidFill>
                  <a:schemeClr val="tx1"/>
                </a:solidFill>
                <a:latin typeface="Times New Roman" panose="02020603050405020304" pitchFamily="18" charset="0"/>
                <a:cs typeface="Times New Roman" panose="02020603050405020304" pitchFamily="18" charset="0"/>
              </a:rPr>
              <a:t>vụ</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xã</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dirty="0" err="1">
                <a:solidFill>
                  <a:schemeClr val="tx1"/>
                </a:solidFill>
                <a:latin typeface="Times New Roman" panose="02020603050405020304" pitchFamily="18" charset="0"/>
                <a:cs typeface="Times New Roman" panose="02020603050405020304" pitchFamily="18" charset="0"/>
              </a:rPr>
              <a:t>hội</a:t>
            </a:r>
            <a:r>
              <a:rPr lang="en-US" altLang="en-US" sz="2400" b="1" dirty="0">
                <a:solidFill>
                  <a:schemeClr val="tx1"/>
                </a:solidFill>
                <a:latin typeface="Times New Roman" panose="02020603050405020304" pitchFamily="18" charset="0"/>
                <a:cs typeface="Times New Roman" panose="02020603050405020304" pitchFamily="18" charset="0"/>
              </a:rPr>
              <a:t> </a:t>
            </a:r>
            <a:r>
              <a:rPr lang="en-US" altLang="en-US" sz="2400" b="1" err="1">
                <a:solidFill>
                  <a:schemeClr val="tx1"/>
                </a:solidFill>
                <a:latin typeface="Times New Roman" panose="02020603050405020304" pitchFamily="18" charset="0"/>
                <a:cs typeface="Times New Roman" panose="02020603050405020304" pitchFamily="18" charset="0"/>
              </a:rPr>
              <a:t>cơ</a:t>
            </a:r>
            <a:r>
              <a:rPr lang="en-US" altLang="en-US" sz="2400" b="1">
                <a:solidFill>
                  <a:schemeClr val="tx1"/>
                </a:solidFill>
                <a:latin typeface="Times New Roman" panose="02020603050405020304" pitchFamily="18" charset="0"/>
                <a:cs typeface="Times New Roman" panose="02020603050405020304" pitchFamily="18" charset="0"/>
              </a:rPr>
              <a:t> bản</a:t>
            </a:r>
            <a:endParaRPr lang="en-US" sz="2400" dirty="0">
              <a:solidFill>
                <a:schemeClr val="tx1"/>
              </a:solidFill>
            </a:endParaRPr>
          </a:p>
        </p:txBody>
      </p:sp>
      <p:sp>
        <p:nvSpPr>
          <p:cNvPr id="9" name="Title 1">
            <a:extLst>
              <a:ext uri="{FF2B5EF4-FFF2-40B4-BE49-F238E27FC236}">
                <a16:creationId xmlns:a16="http://schemas.microsoft.com/office/drawing/2014/main" id="{A7CF5D6E-3449-4BBB-83CB-AAEFCD6A1736}"/>
              </a:ext>
            </a:extLst>
          </p:cNvPr>
          <p:cNvSpPr>
            <a:spLocks noGrp="1"/>
          </p:cNvSpPr>
          <p:nvPr>
            <p:ph type="title"/>
          </p:nvPr>
        </p:nvSpPr>
        <p:spPr>
          <a:xfrm>
            <a:off x="287685" y="450577"/>
            <a:ext cx="8984973" cy="838200"/>
          </a:xfrm>
          <a:noFill/>
          <a:scene3d>
            <a:camera prst="orthographicFront"/>
            <a:lightRig rig="threePt" dir="t"/>
          </a:scene3d>
          <a:sp3d prstMaterial="softEdge">
            <a:bevelT w="152400" h="50800" prst="softRound"/>
            <a:bevelB w="101600" prst="riblet"/>
          </a:sp3d>
        </p:spPr>
        <p:txBody>
          <a:bodyPr>
            <a:normAutofit/>
          </a:bodyPr>
          <a:lstStyle/>
          <a:p>
            <a:pPr algn="ctr" eaLnBrk="1" hangingPunct="1"/>
            <a:r>
              <a:rPr lang="en-US" altLang="en-US" sz="2800" b="1">
                <a:solidFill>
                  <a:srgbClr val="0000FF"/>
                </a:solidFill>
                <a:latin typeface="Times New Roman" panose="02020603050405020304" pitchFamily="18" charset="0"/>
                <a:cs typeface="Times New Roman" panose="02020603050405020304" pitchFamily="18" charset="0"/>
              </a:rPr>
              <a:t>A. CHUẨN </a:t>
            </a:r>
            <a:r>
              <a:rPr lang="en-US" altLang="en-US" sz="2800" b="1" dirty="0">
                <a:solidFill>
                  <a:srgbClr val="0000FF"/>
                </a:solidFill>
                <a:latin typeface="Times New Roman" panose="02020603050405020304" pitchFamily="18" charset="0"/>
                <a:cs typeface="Times New Roman" panose="02020603050405020304" pitchFamily="18" charset="0"/>
              </a:rPr>
              <a:t>NGHÈO </a:t>
            </a:r>
            <a:r>
              <a:rPr lang="en-US" altLang="en-US" sz="2800" b="1">
                <a:solidFill>
                  <a:srgbClr val="0000FF"/>
                </a:solidFill>
                <a:latin typeface="Times New Roman" panose="02020603050405020304" pitchFamily="18" charset="0"/>
                <a:cs typeface="Times New Roman" panose="02020603050405020304" pitchFamily="18" charset="0"/>
              </a:rPr>
              <a:t>ĐA CHIỀU GIAI </a:t>
            </a:r>
            <a:r>
              <a:rPr lang="en-US" altLang="en-US" sz="2800" b="1" dirty="0">
                <a:solidFill>
                  <a:srgbClr val="0000FF"/>
                </a:solidFill>
                <a:latin typeface="Times New Roman" panose="02020603050405020304" pitchFamily="18" charset="0"/>
                <a:cs typeface="Times New Roman" panose="02020603050405020304" pitchFamily="18" charset="0"/>
              </a:rPr>
              <a:t>ĐOẠN 2022-2025</a:t>
            </a:r>
          </a:p>
        </p:txBody>
      </p:sp>
      <p:sp>
        <p:nvSpPr>
          <p:cNvPr id="10" name="AutoShape 5">
            <a:extLst>
              <a:ext uri="{FF2B5EF4-FFF2-40B4-BE49-F238E27FC236}">
                <a16:creationId xmlns:a16="http://schemas.microsoft.com/office/drawing/2014/main" id="{8F747D69-BC2B-4083-92DF-1A9F5DB5FF33}"/>
              </a:ext>
            </a:extLst>
          </p:cNvPr>
          <p:cNvSpPr>
            <a:spLocks noChangeArrowheads="1"/>
          </p:cNvSpPr>
          <p:nvPr/>
        </p:nvSpPr>
        <p:spPr bwMode="auto">
          <a:xfrm>
            <a:off x="891403" y="1165349"/>
            <a:ext cx="2190762" cy="992259"/>
          </a:xfrm>
          <a:prstGeom prst="roundRect">
            <a:avLst>
              <a:gd name="adj" fmla="val 16667"/>
            </a:avLst>
          </a:prstGeom>
          <a:ln>
            <a:solidFill>
              <a:srgbClr val="FF0000"/>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sz="2400" dirty="0">
              <a:solidFill>
                <a:schemeClr val="tx1"/>
              </a:solidFill>
              <a:latin typeface="Times New Roman" panose="02020603050405020304" pitchFamily="18" charset="0"/>
              <a:cs typeface="Times New Roman" panose="02020603050405020304" pitchFamily="18" charset="0"/>
            </a:endParaRPr>
          </a:p>
          <a:p>
            <a:pPr algn="just">
              <a:lnSpc>
                <a:spcPct val="130000"/>
              </a:lnSpc>
              <a:defRPr/>
            </a:pPr>
            <a:r>
              <a:rPr lang="en-US" sz="2400">
                <a:solidFill>
                  <a:srgbClr val="6600FF"/>
                </a:solidFill>
                <a:latin typeface="Times New Roman" panose="02020603050405020304" pitchFamily="18" charset="0"/>
                <a:cs typeface="Times New Roman" panose="02020603050405020304" pitchFamily="18" charset="0"/>
              </a:rPr>
              <a:t>KV thành thị</a:t>
            </a:r>
          </a:p>
          <a:p>
            <a:pPr algn="just">
              <a:lnSpc>
                <a:spcPct val="130000"/>
              </a:lnSpc>
              <a:defRPr/>
            </a:pPr>
            <a:r>
              <a:rPr lang="en-US" sz="2400">
                <a:solidFill>
                  <a:srgbClr val="FF0000"/>
                </a:solidFill>
                <a:latin typeface="Times New Roman" panose="02020603050405020304" pitchFamily="18" charset="0"/>
                <a:cs typeface="Times New Roman" panose="02020603050405020304" pitchFamily="18" charset="0"/>
              </a:rPr>
              <a:t>2.000.000 đồng</a:t>
            </a:r>
            <a:endParaRPr lang="en-US" sz="2400"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12" name="AutoShape 5">
            <a:extLst>
              <a:ext uri="{FF2B5EF4-FFF2-40B4-BE49-F238E27FC236}">
                <a16:creationId xmlns:a16="http://schemas.microsoft.com/office/drawing/2014/main" id="{9B35BFF7-FB19-4332-9107-1CD9E03B0E2D}"/>
              </a:ext>
            </a:extLst>
          </p:cNvPr>
          <p:cNvSpPr>
            <a:spLocks noChangeArrowheads="1"/>
          </p:cNvSpPr>
          <p:nvPr/>
        </p:nvSpPr>
        <p:spPr bwMode="auto">
          <a:xfrm>
            <a:off x="935281" y="5781115"/>
            <a:ext cx="2190762" cy="865676"/>
          </a:xfrm>
          <a:prstGeom prst="roundRect">
            <a:avLst>
              <a:gd name="adj" fmla="val 16667"/>
            </a:avLst>
          </a:prstGeom>
          <a:ln>
            <a:solidFill>
              <a:srgbClr val="FF0000"/>
            </a:solidFill>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sz="2400" dirty="0">
              <a:solidFill>
                <a:schemeClr val="tx1"/>
              </a:solidFill>
              <a:latin typeface="Times New Roman" panose="02020603050405020304" pitchFamily="18" charset="0"/>
              <a:cs typeface="Times New Roman" panose="02020603050405020304" pitchFamily="18" charset="0"/>
            </a:endParaRPr>
          </a:p>
          <a:p>
            <a:pPr algn="just">
              <a:lnSpc>
                <a:spcPct val="130000"/>
              </a:lnSpc>
              <a:defRPr/>
            </a:pPr>
            <a:r>
              <a:rPr lang="en-US" sz="2400">
                <a:solidFill>
                  <a:srgbClr val="6600FF"/>
                </a:solidFill>
                <a:latin typeface="Times New Roman" panose="02020603050405020304" pitchFamily="18" charset="0"/>
                <a:cs typeface="Times New Roman" panose="02020603050405020304" pitchFamily="18" charset="0"/>
              </a:rPr>
              <a:t>KV nông thôn</a:t>
            </a:r>
          </a:p>
          <a:p>
            <a:pPr algn="just">
              <a:lnSpc>
                <a:spcPct val="130000"/>
              </a:lnSpc>
              <a:defRPr/>
            </a:pPr>
            <a:r>
              <a:rPr lang="en-US" sz="2400">
                <a:solidFill>
                  <a:srgbClr val="FF0000"/>
                </a:solidFill>
                <a:latin typeface="Times New Roman" panose="02020603050405020304" pitchFamily="18" charset="0"/>
                <a:cs typeface="Times New Roman" panose="02020603050405020304" pitchFamily="18" charset="0"/>
              </a:rPr>
              <a:t>1.500.000 đồng</a:t>
            </a:r>
            <a:endParaRPr lang="en-US" sz="2400"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endParaRPr lang="en-US" sz="2400" dirty="0">
              <a:solidFill>
                <a:schemeClr val="tx1"/>
              </a:solidFill>
              <a:latin typeface="Times New Roman" panose="02020603050405020304" pitchFamily="18" charset="0"/>
              <a:cs typeface="Times New Roman" panose="02020603050405020304" pitchFamily="18" charset="0"/>
            </a:endParaRPr>
          </a:p>
        </p:txBody>
      </p:sp>
      <p:sp>
        <p:nvSpPr>
          <p:cNvPr id="7" name="Oval 6">
            <a:extLst>
              <a:ext uri="{FF2B5EF4-FFF2-40B4-BE49-F238E27FC236}">
                <a16:creationId xmlns:a16="http://schemas.microsoft.com/office/drawing/2014/main" id="{5C67EDA8-0E99-4716-98F9-2A280E249658}"/>
              </a:ext>
            </a:extLst>
          </p:cNvPr>
          <p:cNvSpPr/>
          <p:nvPr/>
        </p:nvSpPr>
        <p:spPr>
          <a:xfrm>
            <a:off x="4667164" y="1661478"/>
            <a:ext cx="1048445" cy="8382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Times New Roman" panose="02020603050405020304" pitchFamily="18" charset="0"/>
                <a:cs typeface="Times New Roman" panose="02020603050405020304" pitchFamily="18" charset="0"/>
              </a:rPr>
              <a:t>Việc làm</a:t>
            </a:r>
          </a:p>
        </p:txBody>
      </p:sp>
      <p:sp>
        <p:nvSpPr>
          <p:cNvPr id="16" name="Oval 15">
            <a:extLst>
              <a:ext uri="{FF2B5EF4-FFF2-40B4-BE49-F238E27FC236}">
                <a16:creationId xmlns:a16="http://schemas.microsoft.com/office/drawing/2014/main" id="{C6E0F316-9789-46AC-86E5-3C5B9E8236A2}"/>
              </a:ext>
            </a:extLst>
          </p:cNvPr>
          <p:cNvSpPr/>
          <p:nvPr/>
        </p:nvSpPr>
        <p:spPr>
          <a:xfrm>
            <a:off x="3899065" y="2906542"/>
            <a:ext cx="1048445" cy="8382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Times New Roman" panose="02020603050405020304" pitchFamily="18" charset="0"/>
                <a:cs typeface="Times New Roman" panose="02020603050405020304" pitchFamily="18" charset="0"/>
              </a:rPr>
              <a:t>Y tế</a:t>
            </a:r>
          </a:p>
        </p:txBody>
      </p:sp>
      <p:sp>
        <p:nvSpPr>
          <p:cNvPr id="17" name="Oval 16">
            <a:extLst>
              <a:ext uri="{FF2B5EF4-FFF2-40B4-BE49-F238E27FC236}">
                <a16:creationId xmlns:a16="http://schemas.microsoft.com/office/drawing/2014/main" id="{694FBBFA-4843-42A2-AB55-FA7B668DA7B6}"/>
              </a:ext>
            </a:extLst>
          </p:cNvPr>
          <p:cNvSpPr/>
          <p:nvPr/>
        </p:nvSpPr>
        <p:spPr>
          <a:xfrm>
            <a:off x="6184572" y="1048733"/>
            <a:ext cx="1048445" cy="8382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Times New Roman" panose="02020603050405020304" pitchFamily="18" charset="0"/>
                <a:cs typeface="Times New Roman" panose="02020603050405020304" pitchFamily="18" charset="0"/>
              </a:rPr>
              <a:t>Giáo dục</a:t>
            </a:r>
          </a:p>
        </p:txBody>
      </p:sp>
      <p:sp>
        <p:nvSpPr>
          <p:cNvPr id="19" name="Oval 18">
            <a:extLst>
              <a:ext uri="{FF2B5EF4-FFF2-40B4-BE49-F238E27FC236}">
                <a16:creationId xmlns:a16="http://schemas.microsoft.com/office/drawing/2014/main" id="{E4616E13-AE69-48B5-82D0-6DFBF0DAD72E}"/>
              </a:ext>
            </a:extLst>
          </p:cNvPr>
          <p:cNvSpPr/>
          <p:nvPr/>
        </p:nvSpPr>
        <p:spPr>
          <a:xfrm>
            <a:off x="3684790" y="5478323"/>
            <a:ext cx="2190762" cy="13101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Times New Roman" panose="02020603050405020304" pitchFamily="18" charset="0"/>
                <a:cs typeface="Times New Roman" panose="02020603050405020304" pitchFamily="18" charset="0"/>
              </a:rPr>
              <a:t>Nước      sinh hoạt và vệ sinh</a:t>
            </a:r>
          </a:p>
        </p:txBody>
      </p:sp>
      <p:sp>
        <p:nvSpPr>
          <p:cNvPr id="21" name="Oval 20">
            <a:extLst>
              <a:ext uri="{FF2B5EF4-FFF2-40B4-BE49-F238E27FC236}">
                <a16:creationId xmlns:a16="http://schemas.microsoft.com/office/drawing/2014/main" id="{BAB96863-D91E-4EDE-BB45-18C578B8A95D}"/>
              </a:ext>
            </a:extLst>
          </p:cNvPr>
          <p:cNvSpPr/>
          <p:nvPr/>
        </p:nvSpPr>
        <p:spPr>
          <a:xfrm>
            <a:off x="7739649" y="1172433"/>
            <a:ext cx="1261625" cy="1008631"/>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Times New Roman" panose="02020603050405020304" pitchFamily="18" charset="0"/>
                <a:cs typeface="Times New Roman" panose="02020603050405020304" pitchFamily="18" charset="0"/>
              </a:rPr>
              <a:t>Thông tin</a:t>
            </a:r>
          </a:p>
        </p:txBody>
      </p:sp>
      <p:cxnSp>
        <p:nvCxnSpPr>
          <p:cNvPr id="31" name="Straight Connector 30">
            <a:extLst>
              <a:ext uri="{FF2B5EF4-FFF2-40B4-BE49-F238E27FC236}">
                <a16:creationId xmlns:a16="http://schemas.microsoft.com/office/drawing/2014/main" id="{73BE55C3-E8DF-491A-91DE-A82CAD43FA8F}"/>
              </a:ext>
            </a:extLst>
          </p:cNvPr>
          <p:cNvCxnSpPr>
            <a:stCxn id="21" idx="4"/>
            <a:endCxn id="21" idx="4"/>
          </p:cNvCxnSpPr>
          <p:nvPr/>
        </p:nvCxnSpPr>
        <p:spPr>
          <a:xfrm>
            <a:off x="8370462" y="218106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446" name="Straight Connector 18445">
            <a:extLst>
              <a:ext uri="{FF2B5EF4-FFF2-40B4-BE49-F238E27FC236}">
                <a16:creationId xmlns:a16="http://schemas.microsoft.com/office/drawing/2014/main" id="{D1C0BC9E-221F-48FF-BAE6-39128DBD9CAA}"/>
              </a:ext>
            </a:extLst>
          </p:cNvPr>
          <p:cNvCxnSpPr>
            <a:stCxn id="10" idx="2"/>
            <a:endCxn id="2" idx="0"/>
          </p:cNvCxnSpPr>
          <p:nvPr/>
        </p:nvCxnSpPr>
        <p:spPr>
          <a:xfrm flipH="1">
            <a:off x="1945179" y="2157608"/>
            <a:ext cx="41605" cy="28300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6" name="Oval 95">
            <a:extLst>
              <a:ext uri="{FF2B5EF4-FFF2-40B4-BE49-F238E27FC236}">
                <a16:creationId xmlns:a16="http://schemas.microsoft.com/office/drawing/2014/main" id="{9DE49A08-DA86-4E4C-9463-0E4DC8D5C9B0}"/>
              </a:ext>
            </a:extLst>
          </p:cNvPr>
          <p:cNvSpPr/>
          <p:nvPr/>
        </p:nvSpPr>
        <p:spPr>
          <a:xfrm>
            <a:off x="3899066" y="4227788"/>
            <a:ext cx="1048445" cy="838200"/>
          </a:xfrm>
          <a:prstGeom prst="ellipse">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latin typeface="Times New Roman" panose="02020603050405020304" pitchFamily="18" charset="0"/>
                <a:cs typeface="Times New Roman" panose="02020603050405020304" pitchFamily="18" charset="0"/>
              </a:rPr>
              <a:t>Nhà ở</a:t>
            </a:r>
          </a:p>
        </p:txBody>
      </p:sp>
      <p:sp>
        <p:nvSpPr>
          <p:cNvPr id="18466" name="Scroll: Vertical 18465">
            <a:extLst>
              <a:ext uri="{FF2B5EF4-FFF2-40B4-BE49-F238E27FC236}">
                <a16:creationId xmlns:a16="http://schemas.microsoft.com/office/drawing/2014/main" id="{664F5B2C-D3C6-45B6-8492-9FA6A2002B85}"/>
              </a:ext>
            </a:extLst>
          </p:cNvPr>
          <p:cNvSpPr/>
          <p:nvPr/>
        </p:nvSpPr>
        <p:spPr>
          <a:xfrm>
            <a:off x="8839200" y="0"/>
            <a:ext cx="3205061" cy="6858000"/>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a:solidFill>
                  <a:schemeClr val="tx1"/>
                </a:solidFill>
                <a:latin typeface="Times New Roman" panose="02020603050405020304" pitchFamily="18" charset="0"/>
                <a:cs typeface="Times New Roman" panose="02020603050405020304" pitchFamily="18" charset="0"/>
              </a:rPr>
              <a:t>1. Việc làm: </a:t>
            </a:r>
            <a:r>
              <a:rPr lang="en-US">
                <a:solidFill>
                  <a:schemeClr val="tx1"/>
                </a:solidFill>
                <a:latin typeface="Times New Roman" panose="02020603050405020304" pitchFamily="18" charset="0"/>
                <a:cs typeface="Times New Roman" panose="02020603050405020304" pitchFamily="18" charset="0"/>
              </a:rPr>
              <a:t>Việc làm, Người phụ thuộc trong hộ gia đình.</a:t>
            </a:r>
          </a:p>
          <a:p>
            <a:pPr algn="just"/>
            <a:r>
              <a:rPr lang="en-US" b="1">
                <a:solidFill>
                  <a:schemeClr val="tx1"/>
                </a:solidFill>
                <a:latin typeface="Times New Roman" panose="02020603050405020304" pitchFamily="18" charset="0"/>
                <a:cs typeface="Times New Roman" panose="02020603050405020304" pitchFamily="18" charset="0"/>
              </a:rPr>
              <a:t>2. Y tế</a:t>
            </a:r>
            <a:r>
              <a:rPr lang="en-US">
                <a:solidFill>
                  <a:schemeClr val="tx1"/>
                </a:solidFill>
                <a:latin typeface="Times New Roman" panose="02020603050405020304" pitchFamily="18" charset="0"/>
                <a:cs typeface="Times New Roman" panose="02020603050405020304" pitchFamily="18" charset="0"/>
              </a:rPr>
              <a:t>: D</a:t>
            </a:r>
            <a:r>
              <a:rPr lang="vi-VN">
                <a:solidFill>
                  <a:schemeClr val="tx1"/>
                </a:solidFill>
                <a:latin typeface="Times New Roman" panose="02020603050405020304" pitchFamily="18" charset="0"/>
                <a:cs typeface="Times New Roman" panose="02020603050405020304" pitchFamily="18" charset="0"/>
              </a:rPr>
              <a:t>inh dưỡng; </a:t>
            </a:r>
            <a:r>
              <a:rPr lang="en-US">
                <a:solidFill>
                  <a:schemeClr val="tx1"/>
                </a:solidFill>
                <a:latin typeface="Times New Roman" panose="02020603050405020304" pitchFamily="18" charset="0"/>
                <a:cs typeface="Times New Roman" panose="02020603050405020304" pitchFamily="18" charset="0"/>
              </a:rPr>
              <a:t>B</a:t>
            </a:r>
            <a:r>
              <a:rPr lang="vi-VN">
                <a:solidFill>
                  <a:schemeClr val="tx1"/>
                </a:solidFill>
                <a:latin typeface="Times New Roman" panose="02020603050405020304" pitchFamily="18" charset="0"/>
                <a:cs typeface="Times New Roman" panose="02020603050405020304" pitchFamily="18" charset="0"/>
              </a:rPr>
              <a:t>ảo hiểm y tế</a:t>
            </a:r>
            <a:r>
              <a:rPr lang="en-US">
                <a:solidFill>
                  <a:schemeClr val="tx1"/>
                </a:solidFill>
                <a:latin typeface="Times New Roman" panose="02020603050405020304" pitchFamily="18" charset="0"/>
                <a:cs typeface="Times New Roman" panose="02020603050405020304" pitchFamily="18" charset="0"/>
              </a:rPr>
              <a:t>.</a:t>
            </a:r>
          </a:p>
          <a:p>
            <a:pPr algn="just"/>
            <a:r>
              <a:rPr lang="en-US" b="1">
                <a:solidFill>
                  <a:schemeClr val="tx1"/>
                </a:solidFill>
                <a:latin typeface="Times New Roman" panose="02020603050405020304" pitchFamily="18" charset="0"/>
                <a:cs typeface="Times New Roman" panose="02020603050405020304" pitchFamily="18" charset="0"/>
              </a:rPr>
              <a:t>3. Giáo dục</a:t>
            </a:r>
            <a:r>
              <a:rPr lang="en-US">
                <a:solidFill>
                  <a:schemeClr val="tx1"/>
                </a:solidFill>
                <a:latin typeface="Times New Roman" panose="02020603050405020304" pitchFamily="18" charset="0"/>
                <a:cs typeface="Times New Roman" panose="02020603050405020304" pitchFamily="18" charset="0"/>
              </a:rPr>
              <a:t>: T</a:t>
            </a:r>
            <a:r>
              <a:rPr lang="vi-VN">
                <a:solidFill>
                  <a:schemeClr val="tx1"/>
                </a:solidFill>
                <a:latin typeface="Times New Roman" panose="02020603050405020304" pitchFamily="18" charset="0"/>
                <a:cs typeface="Times New Roman" panose="02020603050405020304" pitchFamily="18" charset="0"/>
              </a:rPr>
              <a:t>rình độ giáo dục của người lớn; </a:t>
            </a:r>
            <a:r>
              <a:rPr lang="en-US">
                <a:solidFill>
                  <a:schemeClr val="tx1"/>
                </a:solidFill>
                <a:latin typeface="Times New Roman" panose="02020603050405020304" pitchFamily="18" charset="0"/>
                <a:cs typeface="Times New Roman" panose="02020603050405020304" pitchFamily="18" charset="0"/>
              </a:rPr>
              <a:t>T</a:t>
            </a:r>
            <a:r>
              <a:rPr lang="vi-VN">
                <a:solidFill>
                  <a:schemeClr val="tx1"/>
                </a:solidFill>
                <a:latin typeface="Times New Roman" panose="02020603050405020304" pitchFamily="18" charset="0"/>
                <a:cs typeface="Times New Roman" panose="02020603050405020304" pitchFamily="18" charset="0"/>
              </a:rPr>
              <a:t>ình trạng đi học của trẻ em</a:t>
            </a:r>
            <a:r>
              <a:rPr lang="en-US">
                <a:solidFill>
                  <a:schemeClr val="tx1"/>
                </a:solidFill>
                <a:latin typeface="Times New Roman" panose="02020603050405020304" pitchFamily="18" charset="0"/>
                <a:cs typeface="Times New Roman" panose="02020603050405020304" pitchFamily="18" charset="0"/>
              </a:rPr>
              <a:t>.</a:t>
            </a:r>
          </a:p>
          <a:p>
            <a:pPr algn="just"/>
            <a:r>
              <a:rPr lang="en-US" b="1">
                <a:solidFill>
                  <a:schemeClr val="tx1"/>
                </a:solidFill>
                <a:latin typeface="Times New Roman" panose="02020603050405020304" pitchFamily="18" charset="0"/>
                <a:cs typeface="Times New Roman" panose="02020603050405020304" pitchFamily="18" charset="0"/>
              </a:rPr>
              <a:t>4. Nhà ở</a:t>
            </a:r>
            <a:r>
              <a:rPr lang="en-US">
                <a:solidFill>
                  <a:schemeClr val="tx1"/>
                </a:solidFill>
                <a:latin typeface="Times New Roman" panose="02020603050405020304" pitchFamily="18" charset="0"/>
                <a:cs typeface="Times New Roman" panose="02020603050405020304" pitchFamily="18" charset="0"/>
              </a:rPr>
              <a:t>: C</a:t>
            </a:r>
            <a:r>
              <a:rPr lang="vi-VN">
                <a:solidFill>
                  <a:schemeClr val="tx1"/>
                </a:solidFill>
                <a:latin typeface="Times New Roman" panose="02020603050405020304" pitchFamily="18" charset="0"/>
                <a:cs typeface="Times New Roman" panose="02020603050405020304" pitchFamily="18" charset="0"/>
              </a:rPr>
              <a:t>hất lượng nhà ở; </a:t>
            </a:r>
            <a:r>
              <a:rPr lang="en-US">
                <a:solidFill>
                  <a:schemeClr val="tx1"/>
                </a:solidFill>
                <a:latin typeface="Times New Roman" panose="02020603050405020304" pitchFamily="18" charset="0"/>
                <a:cs typeface="Times New Roman" panose="02020603050405020304" pitchFamily="18" charset="0"/>
              </a:rPr>
              <a:t>D</a:t>
            </a:r>
            <a:r>
              <a:rPr lang="vi-VN">
                <a:solidFill>
                  <a:schemeClr val="tx1"/>
                </a:solidFill>
                <a:latin typeface="Times New Roman" panose="02020603050405020304" pitchFamily="18" charset="0"/>
                <a:cs typeface="Times New Roman" panose="02020603050405020304" pitchFamily="18" charset="0"/>
              </a:rPr>
              <a:t>ện tích nhà ở bình quân đầu người</a:t>
            </a:r>
            <a:r>
              <a:rPr lang="en-US">
                <a:solidFill>
                  <a:schemeClr val="tx1"/>
                </a:solidFill>
                <a:latin typeface="Times New Roman" panose="02020603050405020304" pitchFamily="18" charset="0"/>
                <a:cs typeface="Times New Roman" panose="02020603050405020304" pitchFamily="18" charset="0"/>
              </a:rPr>
              <a:t>.</a:t>
            </a:r>
          </a:p>
          <a:p>
            <a:pPr algn="just"/>
            <a:r>
              <a:rPr lang="en-US" b="1">
                <a:solidFill>
                  <a:schemeClr val="tx1"/>
                </a:solidFill>
                <a:latin typeface="Times New Roman" panose="02020603050405020304" pitchFamily="18" charset="0"/>
                <a:cs typeface="Times New Roman" panose="02020603050405020304" pitchFamily="18" charset="0"/>
              </a:rPr>
              <a:t>5. Nước sinh hoạt và vệ sinh</a:t>
            </a:r>
            <a:r>
              <a:rPr lang="en-US">
                <a:solidFill>
                  <a:schemeClr val="tx1"/>
                </a:solidFill>
                <a:latin typeface="Times New Roman" panose="02020603050405020304" pitchFamily="18" charset="0"/>
                <a:cs typeface="Times New Roman" panose="02020603050405020304" pitchFamily="18" charset="0"/>
              </a:rPr>
              <a:t>: N</a:t>
            </a:r>
            <a:r>
              <a:rPr lang="vi-VN">
                <a:solidFill>
                  <a:schemeClr val="tx1"/>
                </a:solidFill>
                <a:latin typeface="Times New Roman" panose="02020603050405020304" pitchFamily="18" charset="0"/>
                <a:cs typeface="Times New Roman" panose="02020603050405020304" pitchFamily="18" charset="0"/>
              </a:rPr>
              <a:t>guồn nước sinh hoạt; </a:t>
            </a:r>
            <a:r>
              <a:rPr lang="en-US">
                <a:solidFill>
                  <a:schemeClr val="tx1"/>
                </a:solidFill>
                <a:latin typeface="Times New Roman" panose="02020603050405020304" pitchFamily="18" charset="0"/>
                <a:cs typeface="Times New Roman" panose="02020603050405020304" pitchFamily="18" charset="0"/>
              </a:rPr>
              <a:t>N</a:t>
            </a:r>
            <a:r>
              <a:rPr lang="vi-VN">
                <a:solidFill>
                  <a:schemeClr val="tx1"/>
                </a:solidFill>
                <a:latin typeface="Times New Roman" panose="02020603050405020304" pitchFamily="18" charset="0"/>
                <a:cs typeface="Times New Roman" panose="02020603050405020304" pitchFamily="18" charset="0"/>
              </a:rPr>
              <a:t>hà tiêu hợp vệ sinh</a:t>
            </a:r>
            <a:r>
              <a:rPr lang="en-US">
                <a:solidFill>
                  <a:schemeClr val="tx1"/>
                </a:solidFill>
                <a:latin typeface="Times New Roman" panose="02020603050405020304" pitchFamily="18" charset="0"/>
                <a:cs typeface="Times New Roman" panose="02020603050405020304" pitchFamily="18" charset="0"/>
              </a:rPr>
              <a:t>.</a:t>
            </a:r>
          </a:p>
          <a:p>
            <a:pPr algn="just"/>
            <a:r>
              <a:rPr lang="en-US" b="1">
                <a:solidFill>
                  <a:schemeClr val="tx1"/>
                </a:solidFill>
                <a:latin typeface="Times New Roman" panose="02020603050405020304" pitchFamily="18" charset="0"/>
                <a:cs typeface="Times New Roman" panose="02020603050405020304" pitchFamily="18" charset="0"/>
              </a:rPr>
              <a:t>6. Thông tin</a:t>
            </a:r>
            <a:r>
              <a:rPr lang="en-US">
                <a:solidFill>
                  <a:schemeClr val="tx1"/>
                </a:solidFill>
                <a:latin typeface="Times New Roman" panose="02020603050405020304" pitchFamily="18" charset="0"/>
                <a:cs typeface="Times New Roman" panose="02020603050405020304" pitchFamily="18" charset="0"/>
              </a:rPr>
              <a:t>: </a:t>
            </a:r>
            <a:r>
              <a:rPr lang="vi-VN">
                <a:solidFill>
                  <a:schemeClr val="tx1"/>
                </a:solidFill>
                <a:latin typeface="Times New Roman" panose="02020603050405020304" pitchFamily="18" charset="0"/>
                <a:cs typeface="Times New Roman" panose="02020603050405020304" pitchFamily="18" charset="0"/>
              </a:rPr>
              <a:t>sử dụng dịch vụ viễn thông; </a:t>
            </a:r>
            <a:r>
              <a:rPr lang="en-US">
                <a:solidFill>
                  <a:schemeClr val="tx1"/>
                </a:solidFill>
                <a:latin typeface="Times New Roman" panose="02020603050405020304" pitchFamily="18" charset="0"/>
                <a:cs typeface="Times New Roman" panose="02020603050405020304" pitchFamily="18" charset="0"/>
              </a:rPr>
              <a:t>P</a:t>
            </a:r>
            <a:r>
              <a:rPr lang="vi-VN">
                <a:solidFill>
                  <a:schemeClr val="tx1"/>
                </a:solidFill>
                <a:latin typeface="Times New Roman" panose="02020603050405020304" pitchFamily="18" charset="0"/>
                <a:cs typeface="Times New Roman" panose="02020603050405020304" pitchFamily="18" charset="0"/>
              </a:rPr>
              <a:t>hương tiện phục vụ tiếp cận thông tin</a:t>
            </a:r>
            <a:endParaRPr lang="en-US">
              <a:solidFill>
                <a:schemeClr val="tx1"/>
              </a:solidFill>
              <a:latin typeface="Times New Roman" panose="02020603050405020304" pitchFamily="18" charset="0"/>
              <a:cs typeface="Times New Roman" panose="02020603050405020304" pitchFamily="18" charset="0"/>
            </a:endParaRPr>
          </a:p>
        </p:txBody>
      </p:sp>
      <p:cxnSp>
        <p:nvCxnSpPr>
          <p:cNvPr id="18468" name="Straight Connector 18467">
            <a:extLst>
              <a:ext uri="{FF2B5EF4-FFF2-40B4-BE49-F238E27FC236}">
                <a16:creationId xmlns:a16="http://schemas.microsoft.com/office/drawing/2014/main" id="{C08D2403-60B6-458B-B6E2-A21159D4B5AE}"/>
              </a:ext>
            </a:extLst>
          </p:cNvPr>
          <p:cNvCxnSpPr>
            <a:stCxn id="3" idx="7"/>
            <a:endCxn id="21" idx="4"/>
          </p:cNvCxnSpPr>
          <p:nvPr/>
        </p:nvCxnSpPr>
        <p:spPr>
          <a:xfrm flipH="1" flipV="1">
            <a:off x="8370462" y="2181064"/>
            <a:ext cx="70849" cy="7150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70" name="Straight Connector 18469">
            <a:extLst>
              <a:ext uri="{FF2B5EF4-FFF2-40B4-BE49-F238E27FC236}">
                <a16:creationId xmlns:a16="http://schemas.microsoft.com/office/drawing/2014/main" id="{4D0648E5-56D2-418C-AAF3-746E115BF1D1}"/>
              </a:ext>
            </a:extLst>
          </p:cNvPr>
          <p:cNvCxnSpPr>
            <a:stCxn id="3" idx="0"/>
            <a:endCxn id="17" idx="4"/>
          </p:cNvCxnSpPr>
          <p:nvPr/>
        </p:nvCxnSpPr>
        <p:spPr>
          <a:xfrm flipH="1" flipV="1">
            <a:off x="6708795" y="1886933"/>
            <a:ext cx="399461" cy="48704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72" name="Straight Connector 18471">
            <a:extLst>
              <a:ext uri="{FF2B5EF4-FFF2-40B4-BE49-F238E27FC236}">
                <a16:creationId xmlns:a16="http://schemas.microsoft.com/office/drawing/2014/main" id="{BFAEA731-8493-46AF-9D42-91C4F916B51E}"/>
              </a:ext>
            </a:extLst>
          </p:cNvPr>
          <p:cNvCxnSpPr>
            <a:stCxn id="3" idx="1"/>
            <a:endCxn id="7" idx="5"/>
          </p:cNvCxnSpPr>
          <p:nvPr/>
        </p:nvCxnSpPr>
        <p:spPr>
          <a:xfrm flipH="1" flipV="1">
            <a:off x="5562068" y="2376926"/>
            <a:ext cx="213132" cy="51918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74" name="Straight Connector 18473">
            <a:extLst>
              <a:ext uri="{FF2B5EF4-FFF2-40B4-BE49-F238E27FC236}">
                <a16:creationId xmlns:a16="http://schemas.microsoft.com/office/drawing/2014/main" id="{0AA2207C-C32A-40B0-8819-B4157266C7F7}"/>
              </a:ext>
            </a:extLst>
          </p:cNvPr>
          <p:cNvCxnSpPr>
            <a:stCxn id="3" idx="2"/>
            <a:endCxn id="16" idx="5"/>
          </p:cNvCxnSpPr>
          <p:nvPr/>
        </p:nvCxnSpPr>
        <p:spPr>
          <a:xfrm flipH="1" flipV="1">
            <a:off x="4793969" y="3621990"/>
            <a:ext cx="429061" cy="53467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76" name="Straight Connector 18475">
            <a:extLst>
              <a:ext uri="{FF2B5EF4-FFF2-40B4-BE49-F238E27FC236}">
                <a16:creationId xmlns:a16="http://schemas.microsoft.com/office/drawing/2014/main" id="{70551508-EAF9-4B17-BA46-5F6D88F78E60}"/>
              </a:ext>
            </a:extLst>
          </p:cNvPr>
          <p:cNvCxnSpPr>
            <a:stCxn id="3" idx="3"/>
            <a:endCxn id="96" idx="5"/>
          </p:cNvCxnSpPr>
          <p:nvPr/>
        </p:nvCxnSpPr>
        <p:spPr>
          <a:xfrm flipH="1" flipV="1">
            <a:off x="4793970" y="4943236"/>
            <a:ext cx="981230" cy="47398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483" name="Straight Connector 18482">
            <a:extLst>
              <a:ext uri="{FF2B5EF4-FFF2-40B4-BE49-F238E27FC236}">
                <a16:creationId xmlns:a16="http://schemas.microsoft.com/office/drawing/2014/main" id="{1EA235A9-E161-4107-8726-79F94EBD9D13}"/>
              </a:ext>
            </a:extLst>
          </p:cNvPr>
          <p:cNvCxnSpPr>
            <a:stCxn id="3" idx="4"/>
            <a:endCxn id="19" idx="6"/>
          </p:cNvCxnSpPr>
          <p:nvPr/>
        </p:nvCxnSpPr>
        <p:spPr>
          <a:xfrm flipH="1">
            <a:off x="5875552" y="5939361"/>
            <a:ext cx="1232704" cy="1940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95E5CAD-6DAB-465B-878B-621713CAA2F7}"/>
              </a:ext>
            </a:extLst>
          </p:cNvPr>
          <p:cNvCxnSpPr>
            <a:endCxn id="12" idx="0"/>
          </p:cNvCxnSpPr>
          <p:nvPr/>
        </p:nvCxnSpPr>
        <p:spPr>
          <a:xfrm>
            <a:off x="1989265" y="5367262"/>
            <a:ext cx="41397" cy="413853"/>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9811"/>
          </a:xfrm>
        </p:spPr>
        <p:txBody>
          <a:bodyPr/>
          <a:lstStyle/>
          <a:p>
            <a:r>
              <a:rPr lang="en-US" sz="2400" b="1">
                <a:solidFill>
                  <a:srgbClr val="0000FF"/>
                </a:solidFill>
                <a:latin typeface="Times New Roman" panose="02020603050405020304" pitchFamily="18" charset="0"/>
                <a:cs typeface="Times New Roman" panose="02020603050405020304" pitchFamily="18" charset="0"/>
              </a:rPr>
              <a:t>D. MẪU, BIỂU BÁO CÁO</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152939"/>
            <a:ext cx="8744962" cy="5275021"/>
          </a:xfrm>
        </p:spPr>
        <p:txBody>
          <a:bodyPr>
            <a:normAutofit/>
          </a:bodyPr>
          <a:lstStyle/>
          <a:p>
            <a:pPr marL="0" indent="463550" algn="just">
              <a:buNone/>
            </a:pPr>
            <a:r>
              <a:rPr lang="en-US" sz="2400" b="1">
                <a:solidFill>
                  <a:srgbClr val="FF0000"/>
                </a:solidFill>
                <a:latin typeface="Times New Roman" panose="02020603050405020304" pitchFamily="18" charset="0"/>
                <a:cs typeface="Times New Roman" panose="02020603050405020304" pitchFamily="18" charset="0"/>
              </a:rPr>
              <a:t>1. Mẫu, biểu báo cáo cấp tỉnh gồm 11 mẫu</a:t>
            </a:r>
            <a:r>
              <a:rPr lang="en-US" sz="2400">
                <a:latin typeface="Times New Roman" panose="02020603050405020304" pitchFamily="18" charset="0"/>
                <a:cs typeface="Times New Roman" panose="02020603050405020304" pitchFamily="18" charset="0"/>
              </a:rPr>
              <a:t>, biểu ban hành tại Phụ lục VII Thông tư số 07/2021/TT-BLĐTBXH; đã được thay thế, sửa đổi tại Thông tư số 02/2022/TT-BLĐTBXH, theo quy định tại Thông tư số 13/2025/TT-BNNMT. </a:t>
            </a:r>
            <a:r>
              <a:rPr lang="en-US" sz="2400">
                <a:solidFill>
                  <a:srgbClr val="0000FF"/>
                </a:solidFill>
                <a:latin typeface="Times New Roman" panose="02020603050405020304" pitchFamily="18" charset="0"/>
                <a:cs typeface="Times New Roman" panose="02020603050405020304" pitchFamily="18" charset="0"/>
              </a:rPr>
              <a:t>Các địa phương sử dụng mẫu, biểu được sửa đổi, hợp nhất tại Văn bản hợp nhất số 24/VBHN-BNNMT ngày 30/7/2025 của Bộ Nông nghiệp và Môi trường</a:t>
            </a:r>
            <a:r>
              <a:rPr lang="en-US" sz="2400">
                <a:latin typeface="Times New Roman" panose="02020603050405020304" pitchFamily="18" charset="0"/>
                <a:cs typeface="Times New Roman" panose="02020603050405020304" pitchFamily="18" charset="0"/>
              </a:rPr>
              <a:t>.</a:t>
            </a:r>
          </a:p>
          <a:p>
            <a:pPr marL="0" indent="463550" algn="just">
              <a:buNone/>
            </a:pPr>
            <a:r>
              <a:rPr lang="en-US" sz="2400">
                <a:latin typeface="Times New Roman" panose="02020603050405020304" pitchFamily="18" charset="0"/>
                <a:cs typeface="Times New Roman" panose="02020603050405020304" pitchFamily="18" charset="0"/>
              </a:rPr>
              <a:t>2. </a:t>
            </a:r>
            <a:r>
              <a:rPr lang="vi-VN" sz="2400">
                <a:solidFill>
                  <a:srgbClr val="C00000"/>
                </a:solidFill>
                <a:latin typeface="Times New Roman" panose="02020603050405020304" pitchFamily="18" charset="0"/>
                <a:cs typeface="Times New Roman" panose="02020603050405020304" pitchFamily="18" charset="0"/>
              </a:rPr>
              <a:t>Ban Chỉ đạo rà soát hộ nghèo, hộ cận nghèo cấp tỉnh xây dựng hệ thống mẫu, biểu báo cáo chi tiết cho </a:t>
            </a:r>
            <a:r>
              <a:rPr lang="vi-VN" sz="2400" b="1">
                <a:solidFill>
                  <a:srgbClr val="FF0000"/>
                </a:solidFill>
                <a:latin typeface="Times New Roman" panose="02020603050405020304" pitchFamily="18" charset="0"/>
                <a:cs typeface="Times New Roman" panose="02020603050405020304" pitchFamily="18" charset="0"/>
              </a:rPr>
              <a:t>cấp xã</a:t>
            </a:r>
            <a:r>
              <a:rPr lang="vi-VN" sz="2400" b="1">
                <a:solidFill>
                  <a:srgbClr val="C00000"/>
                </a:solidFill>
                <a:latin typeface="Times New Roman" panose="02020603050405020304" pitchFamily="18" charset="0"/>
                <a:cs typeface="Times New Roman" panose="02020603050405020304" pitchFamily="18" charset="0"/>
              </a:rPr>
              <a:t> </a:t>
            </a:r>
            <a:r>
              <a:rPr lang="vi-VN" sz="2400">
                <a:solidFill>
                  <a:srgbClr val="C00000"/>
                </a:solidFill>
                <a:latin typeface="Times New Roman" panose="02020603050405020304" pitchFamily="18" charset="0"/>
                <a:cs typeface="Times New Roman" panose="02020603050405020304" pitchFamily="18" charset="0"/>
              </a:rPr>
              <a:t>trên địa bàn</a:t>
            </a:r>
            <a:r>
              <a:rPr lang="en-US" sz="2400">
                <a:solidFill>
                  <a:srgbClr val="C00000"/>
                </a:solidFill>
                <a:latin typeface="Times New Roman" panose="02020603050405020304" pitchFamily="18" charset="0"/>
                <a:cs typeface="Times New Roman" panose="02020603050405020304" pitchFamily="18" charset="0"/>
              </a:rPr>
              <a:t>, chi tiết đến từng thôn, tổ dân phố</a:t>
            </a:r>
            <a:r>
              <a:rPr lang="vi-VN" sz="2400">
                <a:solidFill>
                  <a:srgbClr val="C00000"/>
                </a:solidFill>
                <a:latin typeface="Times New Roman" panose="02020603050405020304" pitchFamily="18" charset="0"/>
                <a:cs typeface="Times New Roman" panose="02020603050405020304" pitchFamily="18" charset="0"/>
              </a:rPr>
              <a:t>.</a:t>
            </a:r>
          </a:p>
          <a:p>
            <a:pPr marL="0" indent="463550" algn="just">
              <a:buNone/>
            </a:pP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9884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a:solidFill>
                  <a:srgbClr val="0000FF"/>
                </a:solidFill>
                <a:latin typeface="Times New Roman" panose="02020603050405020304" pitchFamily="18" charset="0"/>
                <a:cs typeface="Times New Roman" panose="02020603050405020304" pitchFamily="18" charset="0"/>
              </a:rPr>
              <a:t>E. TRÁCH NHIỆM THỰC HIỆN</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91761" y="1296811"/>
            <a:ext cx="9367814" cy="4951589"/>
          </a:xfrm>
        </p:spPr>
        <p:txBody>
          <a:bodyPr>
            <a:normAutofit lnSpcReduction="10000"/>
          </a:bodyPr>
          <a:lstStyle/>
          <a:p>
            <a:pPr marL="0" indent="0" algn="just">
              <a:buNone/>
            </a:pPr>
            <a:r>
              <a:rPr lang="vi-VN" sz="2400" b="1">
                <a:solidFill>
                  <a:srgbClr val="0000FF"/>
                </a:solidFill>
                <a:latin typeface="Times New Roman" panose="02020603050405020304" pitchFamily="18" charset="0"/>
                <a:cs typeface="Times New Roman" panose="02020603050405020304" pitchFamily="18" charset="0"/>
              </a:rPr>
              <a:t>1. Ủy </a:t>
            </a:r>
            <a:r>
              <a:rPr lang="vi-VN" sz="2400" b="1" dirty="0">
                <a:solidFill>
                  <a:srgbClr val="0000FF"/>
                </a:solidFill>
                <a:latin typeface="Times New Roman" panose="02020603050405020304" pitchFamily="18" charset="0"/>
                <a:cs typeface="Times New Roman" panose="02020603050405020304" pitchFamily="18" charset="0"/>
              </a:rPr>
              <a:t>ban nhân dân cấp tỉnh</a:t>
            </a:r>
          </a:p>
          <a:p>
            <a:pPr algn="just"/>
            <a:r>
              <a:rPr lang="vi-VN" sz="2400" dirty="0">
                <a:latin typeface="Times New Roman" panose="02020603050405020304" pitchFamily="18" charset="0"/>
                <a:cs typeface="Times New Roman" panose="02020603050405020304" pitchFamily="18" charset="0"/>
              </a:rPr>
              <a:t>Thành lập Ban </a:t>
            </a:r>
            <a:r>
              <a:rPr lang="vi-VN" sz="2400">
                <a:latin typeface="Times New Roman" panose="02020603050405020304" pitchFamily="18" charset="0"/>
                <a:cs typeface="Times New Roman" panose="02020603050405020304" pitchFamily="18" charset="0"/>
              </a:rPr>
              <a:t>Chỉ đạo; </a:t>
            </a:r>
            <a:r>
              <a:rPr lang="vi-VN" sz="2400" dirty="0">
                <a:latin typeface="Times New Roman" panose="02020603050405020304" pitchFamily="18" charset="0"/>
                <a:cs typeface="Times New Roman" panose="02020603050405020304" pitchFamily="18" charset="0"/>
              </a:rPr>
              <a:t>phân công, giao trách </a:t>
            </a:r>
            <a:r>
              <a:rPr lang="vi-VN" sz="2400">
                <a:latin typeface="Times New Roman" panose="02020603050405020304" pitchFamily="18" charset="0"/>
                <a:cs typeface="Times New Roman" panose="02020603050405020304" pitchFamily="18" charset="0"/>
              </a:rPr>
              <a:t>nhiệm cụ</a:t>
            </a:r>
            <a:r>
              <a:rPr lang="en-US" sz="2400">
                <a:latin typeface="Times New Roman" panose="02020603050405020304" pitchFamily="18" charset="0"/>
                <a:cs typeface="Times New Roman" panose="02020603050405020304" pitchFamily="18" charset="0"/>
              </a:rPr>
              <a:t> thể cho BCĐ để giúp Chủ tịch Ủy ban nhân dân cấp tỉnh: xây dựng kế hoạch rà soát;     tổ chức tập huấn; chỉ đạo, tổ chức rà soát và theo dõi, kiểm tra, đôn đốc thực hiện.</a:t>
            </a:r>
            <a:endParaRPr lang="vi-VN"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Ban </a:t>
            </a:r>
            <a:r>
              <a:rPr lang="vi-VN" sz="2400">
                <a:latin typeface="Times New Roman" panose="02020603050405020304" pitchFamily="18" charset="0"/>
                <a:cs typeface="Times New Roman" panose="02020603050405020304" pitchFamily="18" charset="0"/>
              </a:rPr>
              <a:t>hành </a:t>
            </a:r>
            <a:r>
              <a:rPr lang="en-US" sz="2400">
                <a:latin typeface="Times New Roman" panose="02020603050405020304" pitchFamily="18" charset="0"/>
                <a:cs typeface="Times New Roman" panose="02020603050405020304" pitchFamily="18" charset="0"/>
              </a:rPr>
              <a:t>và chỉ đạo triển khai </a:t>
            </a:r>
            <a:r>
              <a:rPr lang="vi-VN" sz="2400">
                <a:latin typeface="Times New Roman" panose="02020603050405020304" pitchFamily="18" charset="0"/>
                <a:cs typeface="Times New Roman" panose="02020603050405020304" pitchFamily="18" charset="0"/>
              </a:rPr>
              <a:t>kế hoạch</a:t>
            </a:r>
            <a:r>
              <a:rPr lang="en-US" sz="2400">
                <a:latin typeface="Times New Roman" panose="02020603050405020304" pitchFamily="18" charset="0"/>
                <a:cs typeface="Times New Roman" panose="02020603050405020304" pitchFamily="18" charset="0"/>
              </a:rPr>
              <a:t> rà soát hộ nghèo, hộ cận nghèo</a:t>
            </a:r>
            <a:r>
              <a:rPr lang="vi-VN" sz="240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a:p>
            <a:pPr algn="just"/>
            <a:r>
              <a:rPr lang="vi-VN" sz="2400">
                <a:latin typeface="Times New Roman" panose="02020603050405020304" pitchFamily="18" charset="0"/>
                <a:cs typeface="Times New Roman" panose="02020603050405020304" pitchFamily="18" charset="0"/>
              </a:rPr>
              <a:t>Chỉ </a:t>
            </a:r>
            <a:r>
              <a:rPr lang="vi-VN" sz="2400" dirty="0">
                <a:latin typeface="Times New Roman" panose="02020603050405020304" pitchFamily="18" charset="0"/>
                <a:cs typeface="Times New Roman" panose="02020603050405020304" pitchFamily="18" charset="0"/>
              </a:rPr>
              <a:t>đạo UBND </a:t>
            </a:r>
            <a:r>
              <a:rPr lang="vi-VN" sz="2400">
                <a:latin typeface="Times New Roman" panose="02020603050405020304" pitchFamily="18" charset="0"/>
                <a:cs typeface="Times New Roman" panose="02020603050405020304" pitchFamily="18" charset="0"/>
              </a:rPr>
              <a:t>cấp </a:t>
            </a:r>
            <a:r>
              <a:rPr lang="en-US" sz="2400" b="1">
                <a:solidFill>
                  <a:srgbClr val="FF0000"/>
                </a:solidFill>
                <a:latin typeface="Times New Roman" panose="02020603050405020304" pitchFamily="18" charset="0"/>
                <a:cs typeface="Times New Roman" panose="02020603050405020304" pitchFamily="18" charset="0"/>
              </a:rPr>
              <a:t>XÃ</a:t>
            </a:r>
            <a:r>
              <a:rPr lang="vi-VN" sz="240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tổ chức rà soát; theo dõi, kiểm tra, hướng dẫn, đôn đốc thực hiện.</a:t>
            </a:r>
          </a:p>
          <a:p>
            <a:pPr algn="just"/>
            <a:r>
              <a:rPr lang="vi-VN" sz="2400" dirty="0">
                <a:latin typeface="Times New Roman" panose="02020603050405020304" pitchFamily="18" charset="0"/>
                <a:cs typeface="Times New Roman" panose="02020603050405020304" pitchFamily="18" charset="0"/>
              </a:rPr>
              <a:t>Tổng hợp, phê duyệt </a:t>
            </a:r>
            <a:r>
              <a:rPr lang="vi-VN" sz="2400">
                <a:latin typeface="Times New Roman" panose="02020603050405020304" pitchFamily="18" charset="0"/>
                <a:cs typeface="Times New Roman" panose="02020603050405020304" pitchFamily="18" charset="0"/>
              </a:rPr>
              <a:t>kết quả</a:t>
            </a:r>
            <a:r>
              <a:rPr lang="en-US" sz="2400">
                <a:latin typeface="Times New Roman" panose="02020603050405020304" pitchFamily="18" charset="0"/>
                <a:cs typeface="Times New Roman" panose="02020603050405020304" pitchFamily="18" charset="0"/>
              </a:rPr>
              <a:t>,</a:t>
            </a:r>
            <a:r>
              <a:rPr lang="vi-VN" sz="240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báo </a:t>
            </a:r>
            <a:r>
              <a:rPr lang="vi-VN" sz="2400">
                <a:latin typeface="Times New Roman" panose="02020603050405020304" pitchFamily="18" charset="0"/>
                <a:cs typeface="Times New Roman" panose="02020603050405020304" pitchFamily="18" charset="0"/>
              </a:rPr>
              <a:t>cáo </a:t>
            </a:r>
            <a:r>
              <a:rPr lang="en-US" sz="2400" b="1">
                <a:solidFill>
                  <a:srgbClr val="FF0000"/>
                </a:solidFill>
                <a:latin typeface="Times New Roman" panose="02020603050405020304" pitchFamily="18" charset="0"/>
                <a:cs typeface="Times New Roman" panose="02020603050405020304" pitchFamily="18" charset="0"/>
              </a:rPr>
              <a:t>Bộ Nông nghiệp và Môi trường</a:t>
            </a:r>
            <a:r>
              <a:rPr lang="vi-VN" sz="240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theo quy </a:t>
            </a:r>
            <a:r>
              <a:rPr lang="vi-VN" sz="2400">
                <a:latin typeface="Times New Roman" panose="02020603050405020304" pitchFamily="18" charset="0"/>
                <a:cs typeface="Times New Roman" panose="02020603050405020304" pitchFamily="18" charset="0"/>
              </a:rPr>
              <a:t>định.</a:t>
            </a:r>
            <a:endParaRPr lang="en-US" sz="2400" dirty="0">
              <a:latin typeface="Times New Roman" panose="02020603050405020304" pitchFamily="18" charset="0"/>
              <a:cs typeface="Times New Roman" panose="02020603050405020304" pitchFamily="18" charset="0"/>
            </a:endParaRPr>
          </a:p>
          <a:p>
            <a:pPr algn="just"/>
            <a:r>
              <a:rPr lang="en-US" sz="2400">
                <a:latin typeface="Times New Roman" panose="02020603050405020304" pitchFamily="18" charset="0"/>
                <a:cs typeface="Times New Roman" panose="02020603050405020304" pitchFamily="18" charset="0"/>
              </a:rPr>
              <a:t>Ứng dụng công nghệ thông tin trong việc rà soát, quản lý hộ nghèo,     hộ cận nghèo</a:t>
            </a:r>
          </a:p>
        </p:txBody>
      </p:sp>
      <p:sp>
        <p:nvSpPr>
          <p:cNvPr id="4" name="Rectangle: Folded Corner 3">
            <a:extLst>
              <a:ext uri="{FF2B5EF4-FFF2-40B4-BE49-F238E27FC236}">
                <a16:creationId xmlns:a16="http://schemas.microsoft.com/office/drawing/2014/main" id="{CD3D2A2A-7844-4D33-86FB-BDD3A8E2EFD1}"/>
              </a:ext>
            </a:extLst>
          </p:cNvPr>
          <p:cNvSpPr/>
          <p:nvPr/>
        </p:nvSpPr>
        <p:spPr>
          <a:xfrm>
            <a:off x="9740347" y="874643"/>
            <a:ext cx="2392020" cy="57381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a:t>
            </a:r>
          </a:p>
          <a:p>
            <a:pPr algn="ctr"/>
            <a:r>
              <a:rPr lang="en-US" b="1">
                <a:solidFill>
                  <a:srgbClr val="002060"/>
                </a:solidFill>
                <a:latin typeface="Segoe UI Black" panose="020B0A02040204020203" pitchFamily="34" charset="0"/>
                <a:ea typeface="Segoe UI Black" panose="020B0A02040204020203" pitchFamily="34" charset="0"/>
              </a:rPr>
              <a:t>thực hiện theo Nghị quyết số 190/2025/QH15:</a:t>
            </a:r>
            <a:endParaRPr lang="en-US" sz="1700" b="1">
              <a:solidFill>
                <a:srgbClr val="002060"/>
              </a:solidFill>
              <a:latin typeface="Segoe UI Black" panose="020B0A02040204020203" pitchFamily="34" charset="0"/>
              <a:ea typeface="Segoe UI Black" panose="020B0A02040204020203" pitchFamily="34" charset="0"/>
            </a:endParaRPr>
          </a:p>
          <a:p>
            <a:pPr algn="ctr"/>
            <a:r>
              <a:rPr lang="en-US" sz="1700" b="1">
                <a:solidFill>
                  <a:srgbClr val="002060"/>
                </a:solidFill>
                <a:latin typeface="Segoe UI Black" panose="020B0A02040204020203" pitchFamily="34" charset="0"/>
                <a:ea typeface="Segoe UI Black" panose="020B0A02040204020203" pitchFamily="34" charset="0"/>
              </a:rPr>
              <a:t>thay Sở LĐTBXH bằng Sở NNMT trong thành viên Ban Chỉ đạo.</a:t>
            </a:r>
          </a:p>
          <a:p>
            <a:pPr algn="ctr"/>
            <a:r>
              <a:rPr lang="en-US" sz="1700" b="1">
                <a:solidFill>
                  <a:srgbClr val="002060"/>
                </a:solidFill>
                <a:latin typeface="Segoe UI Black" panose="020B0A02040204020203" pitchFamily="34" charset="0"/>
                <a:ea typeface="Segoe UI Black" panose="020B0A02040204020203" pitchFamily="34" charset="0"/>
              </a:rPr>
              <a:t>Tương tự đối với các cơ quan khác.</a:t>
            </a:r>
          </a:p>
        </p:txBody>
      </p:sp>
    </p:spTree>
    <p:extLst>
      <p:ext uri="{BB962C8B-B14F-4D97-AF65-F5344CB8AC3E}">
        <p14:creationId xmlns:p14="http://schemas.microsoft.com/office/powerpoint/2010/main" val="99152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b="1">
                <a:solidFill>
                  <a:srgbClr val="0000FF"/>
                </a:solidFill>
                <a:latin typeface="Times New Roman" panose="02020603050405020304" pitchFamily="18" charset="0"/>
                <a:cs typeface="Times New Roman" panose="02020603050405020304" pitchFamily="18" charset="0"/>
              </a:rPr>
              <a:t>2</a:t>
            </a:r>
            <a:r>
              <a:rPr lang="vi-VN" sz="2400" b="1">
                <a:solidFill>
                  <a:srgbClr val="0000FF"/>
                </a:solidFill>
                <a:latin typeface="Times New Roman" panose="02020603050405020304" pitchFamily="18" charset="0"/>
                <a:cs typeface="Times New Roman" panose="02020603050405020304" pitchFamily="18" charset="0"/>
              </a:rPr>
              <a:t>. </a:t>
            </a:r>
            <a:r>
              <a:rPr lang="vi-VN" sz="2400" b="1" dirty="0">
                <a:solidFill>
                  <a:srgbClr val="0000FF"/>
                </a:solidFill>
                <a:latin typeface="Times New Roman" panose="02020603050405020304" pitchFamily="18" charset="0"/>
                <a:cs typeface="Times New Roman" panose="02020603050405020304" pitchFamily="18" charset="0"/>
              </a:rPr>
              <a:t>Ủy ban nhân dân cấp xã</a:t>
            </a:r>
            <a:br>
              <a:rPr lang="vi-VN" sz="2400" dirty="0">
                <a:latin typeface="Times New Roman" panose="02020603050405020304" pitchFamily="18" charset="0"/>
                <a:cs typeface="Times New Roman" panose="02020603050405020304" pitchFamily="18" charset="0"/>
              </a:rPr>
            </a:br>
            <a:endParaRPr lang="vi-VN"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1222218"/>
            <a:ext cx="8596668" cy="4819144"/>
          </a:xfrm>
        </p:spPr>
        <p:txBody>
          <a:bodyPr>
            <a:normAutofit fontScale="92500"/>
          </a:bodyPr>
          <a:lstStyle/>
          <a:p>
            <a:pPr algn="just"/>
            <a:r>
              <a:rPr lang="vi-VN" sz="2400" dirty="0">
                <a:latin typeface="Times New Roman" panose="02020603050405020304" pitchFamily="18" charset="0"/>
                <a:cs typeface="Times New Roman" panose="02020603050405020304" pitchFamily="18" charset="0"/>
              </a:rPr>
              <a:t>Thành lập Ban Chỉ đạo; phân công cụ thể từng thành viên.</a:t>
            </a:r>
          </a:p>
          <a:p>
            <a:pPr algn="just"/>
            <a:r>
              <a:rPr lang="vi-VN" sz="2400" dirty="0">
                <a:latin typeface="Times New Roman" panose="02020603050405020304" pitchFamily="18" charset="0"/>
                <a:cs typeface="Times New Roman" panose="02020603050405020304" pitchFamily="18" charset="0"/>
              </a:rPr>
              <a:t>Xây dựng và triển khai thực hiện kế hoạch rà soát hộ nghèo, hộ cận nghèo trên địa bàn.</a:t>
            </a:r>
          </a:p>
          <a:p>
            <a:pPr algn="just"/>
            <a:r>
              <a:rPr lang="vi-VN" sz="2400" dirty="0">
                <a:latin typeface="Times New Roman" panose="02020603050405020304" pitchFamily="18" charset="0"/>
                <a:cs typeface="Times New Roman" panose="02020603050405020304" pitchFamily="18" charset="0"/>
              </a:rPr>
              <a:t>Phổ biến, tuyên truyền mục đích, ý nghĩa, yêu cầu của công tác rà soát.</a:t>
            </a:r>
          </a:p>
          <a:p>
            <a:pPr algn="just"/>
            <a:r>
              <a:rPr lang="vi-VN" sz="2400" dirty="0">
                <a:latin typeface="Times New Roman" panose="02020603050405020304" pitchFamily="18" charset="0"/>
                <a:cs typeface="Times New Roman" panose="02020603050405020304" pitchFamily="18" charset="0"/>
              </a:rPr>
              <a:t>Chủ động phát hiện hộ gia đình gặp khó khăn, biến cố rủi ro trong năm để hướng dẫn hộ gia đình đăng ký rà soát.</a:t>
            </a:r>
          </a:p>
          <a:p>
            <a:pPr algn="just"/>
            <a:r>
              <a:rPr lang="vi-VN" sz="2400" dirty="0">
                <a:latin typeface="Times New Roman" panose="02020603050405020304" pitchFamily="18" charset="0"/>
                <a:cs typeface="Times New Roman" panose="02020603050405020304" pitchFamily="18" charset="0"/>
              </a:rPr>
              <a:t>Tổ chức lực lượng rà soát viên thực hiện công tác rà soát hộ nghèo, hộ cận nghèo trên địa bàn.</a:t>
            </a:r>
            <a:endParaRPr lang="en-US" sz="2400" dirty="0">
              <a:latin typeface="Times New Roman" panose="02020603050405020304" pitchFamily="18" charset="0"/>
              <a:cs typeface="Times New Roman" panose="02020603050405020304" pitchFamily="18" charset="0"/>
            </a:endParaRPr>
          </a:p>
          <a:p>
            <a:pPr algn="just"/>
            <a:r>
              <a:rPr lang="vi-VN" sz="2400" dirty="0">
                <a:latin typeface="Times New Roman" panose="02020603050405020304" pitchFamily="18" charset="0"/>
                <a:cs typeface="Times New Roman" panose="02020603050405020304" pitchFamily="18" charset="0"/>
              </a:rPr>
              <a:t>Tổ chức thực hiện rà soát.</a:t>
            </a:r>
          </a:p>
          <a:p>
            <a:pPr algn="just"/>
            <a:r>
              <a:rPr lang="vi-VN" sz="2400" dirty="0">
                <a:latin typeface="Times New Roman" panose="02020603050405020304" pitchFamily="18" charset="0"/>
                <a:cs typeface="Times New Roman" panose="02020603050405020304" pitchFamily="18" charset="0"/>
              </a:rPr>
              <a:t>Chủ tịch </a:t>
            </a:r>
            <a:r>
              <a:rPr lang="en-US" sz="2400" dirty="0">
                <a:latin typeface="Times New Roman" panose="02020603050405020304" pitchFamily="18" charset="0"/>
                <a:cs typeface="Times New Roman" panose="02020603050405020304" pitchFamily="18" charset="0"/>
              </a:rPr>
              <a:t>UBND</a:t>
            </a:r>
            <a:r>
              <a:rPr lang="vi-VN" sz="2400" dirty="0">
                <a:latin typeface="Times New Roman" panose="02020603050405020304" pitchFamily="18" charset="0"/>
                <a:cs typeface="Times New Roman" panose="02020603050405020304" pitchFamily="18" charset="0"/>
              </a:rPr>
              <a:t> cấp xã quyết định công nhận và cấp Giấy chứng nhận.</a:t>
            </a:r>
          </a:p>
          <a:p>
            <a:pPr algn="just"/>
            <a:r>
              <a:rPr lang="vi-VN" sz="2400" dirty="0">
                <a:latin typeface="Times New Roman" panose="02020603050405020304" pitchFamily="18" charset="0"/>
                <a:cs typeface="Times New Roman" panose="02020603050405020304" pitchFamily="18" charset="0"/>
              </a:rPr>
              <a:t>Tổng hợp, báo cáo Chủ tịch </a:t>
            </a:r>
            <a:r>
              <a:rPr lang="en-US" sz="2400" dirty="0">
                <a:latin typeface="Times New Roman" panose="02020603050405020304" pitchFamily="18" charset="0"/>
                <a:cs typeface="Times New Roman" panose="02020603050405020304" pitchFamily="18" charset="0"/>
              </a:rPr>
              <a:t>UBND</a:t>
            </a:r>
            <a:r>
              <a:rPr lang="vi-VN" sz="2400" dirty="0">
                <a:latin typeface="Times New Roman" panose="02020603050405020304" pitchFamily="18" charset="0"/>
                <a:cs typeface="Times New Roman" panose="02020603050405020304" pitchFamily="18" charset="0"/>
              </a:rPr>
              <a:t> </a:t>
            </a:r>
            <a:r>
              <a:rPr lang="vi-VN" sz="2400">
                <a:latin typeface="Times New Roman" panose="02020603050405020304" pitchFamily="18" charset="0"/>
                <a:cs typeface="Times New Roman" panose="02020603050405020304" pitchFamily="18" charset="0"/>
              </a:rPr>
              <a:t>cấp </a:t>
            </a:r>
            <a:r>
              <a:rPr lang="en-US" sz="2400" b="1">
                <a:solidFill>
                  <a:srgbClr val="FF0000"/>
                </a:solidFill>
                <a:latin typeface="Times New Roman" panose="02020603050405020304" pitchFamily="18" charset="0"/>
                <a:cs typeface="Times New Roman" panose="02020603050405020304" pitchFamily="18" charset="0"/>
              </a:rPr>
              <a:t>TỈNH</a:t>
            </a:r>
            <a:r>
              <a:rPr lang="vi-VN" sz="240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về kết quả rà soát.</a:t>
            </a:r>
          </a:p>
          <a:p>
            <a:pPr algn="just"/>
            <a:endParaRPr lang="vi-VN" sz="2400" dirty="0">
              <a:latin typeface="Times New Roman" panose="02020603050405020304" pitchFamily="18" charset="0"/>
              <a:cs typeface="Times New Roman" panose="02020603050405020304" pitchFamily="18" charset="0"/>
            </a:endParaRPr>
          </a:p>
          <a:p>
            <a:pPr algn="just"/>
            <a:endParaRPr lang="vi-VN" sz="2400" dirty="0">
              <a:latin typeface="Times New Roman" panose="02020603050405020304" pitchFamily="18" charset="0"/>
              <a:cs typeface="Times New Roman" panose="02020603050405020304" pitchFamily="18" charset="0"/>
            </a:endParaRPr>
          </a:p>
        </p:txBody>
      </p:sp>
      <p:sp>
        <p:nvSpPr>
          <p:cNvPr id="5" name="Rectangle: Folded Corner 4">
            <a:extLst>
              <a:ext uri="{FF2B5EF4-FFF2-40B4-BE49-F238E27FC236}">
                <a16:creationId xmlns:a16="http://schemas.microsoft.com/office/drawing/2014/main" id="{6B42536B-B058-42C0-A3AE-457A57D2361B}"/>
              </a:ext>
            </a:extLst>
          </p:cNvPr>
          <p:cNvSpPr/>
          <p:nvPr/>
        </p:nvSpPr>
        <p:spPr>
          <a:xfrm>
            <a:off x="9369286" y="559904"/>
            <a:ext cx="2392020" cy="5738192"/>
          </a:xfrm>
          <a:prstGeom prst="foldedCorner">
            <a:avLst/>
          </a:prstGeom>
          <a:gradFill>
            <a:gsLst>
              <a:gs pos="55000">
                <a:srgbClr val="FFC000"/>
              </a:gs>
              <a:gs pos="0">
                <a:schemeClr val="accent6">
                  <a:tint val="65000"/>
                  <a:lumMod val="110000"/>
                </a:schemeClr>
              </a:gs>
              <a:gs pos="88000">
                <a:schemeClr val="accent6">
                  <a:tint val="90000"/>
                </a:schemeClr>
              </a:gs>
            </a:gsLst>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b="1">
                <a:solidFill>
                  <a:srgbClr val="002060"/>
                </a:solidFill>
                <a:latin typeface="Segoe UI Black" panose="020B0A02040204020203" pitchFamily="34" charset="0"/>
                <a:ea typeface="Segoe UI Black" panose="020B0A02040204020203" pitchFamily="34" charset="0"/>
              </a:rPr>
              <a:t>Quy định </a:t>
            </a:r>
            <a:r>
              <a:rPr lang="en-US" b="1">
                <a:solidFill>
                  <a:srgbClr val="FF0000"/>
                </a:solidFill>
                <a:latin typeface="Segoe UI Black" panose="020B0A02040204020203" pitchFamily="34" charset="0"/>
                <a:ea typeface="Segoe UI Black" panose="020B0A02040204020203" pitchFamily="34" charset="0"/>
              </a:rPr>
              <a:t>MỚI</a:t>
            </a:r>
            <a:r>
              <a:rPr lang="en-US" b="1">
                <a:solidFill>
                  <a:srgbClr val="002060"/>
                </a:solidFill>
                <a:latin typeface="Segoe UI Black" panose="020B0A02040204020203" pitchFamily="34" charset="0"/>
                <a:ea typeface="Segoe UI Black" panose="020B0A02040204020203" pitchFamily="34" charset="0"/>
              </a:rPr>
              <a:t> </a:t>
            </a:r>
          </a:p>
          <a:p>
            <a:pPr algn="ctr"/>
            <a:r>
              <a:rPr lang="en-US" b="1">
                <a:solidFill>
                  <a:srgbClr val="002060"/>
                </a:solidFill>
                <a:latin typeface="Segoe UI Black" panose="020B0A02040204020203" pitchFamily="34" charset="0"/>
                <a:ea typeface="Segoe UI Black" panose="020B0A02040204020203" pitchFamily="34" charset="0"/>
              </a:rPr>
              <a:t>được sửa đổi theo </a:t>
            </a:r>
            <a:r>
              <a:rPr lang="vi-VN" b="1">
                <a:solidFill>
                  <a:srgbClr val="002060"/>
                </a:solidFill>
                <a:latin typeface="Segoe UI Black" panose="020B0A02040204020203" pitchFamily="34" charset="0"/>
                <a:ea typeface="Segoe UI Black" panose="020B0A02040204020203" pitchFamily="34" charset="0"/>
              </a:rPr>
              <a:t>Thông tư số </a:t>
            </a:r>
            <a:r>
              <a:rPr lang="vi-VN" sz="1700" b="1">
                <a:solidFill>
                  <a:srgbClr val="002060"/>
                </a:solidFill>
                <a:latin typeface="Segoe UI Black" panose="020B0A02040204020203" pitchFamily="34" charset="0"/>
                <a:ea typeface="Segoe UI Black" panose="020B0A02040204020203" pitchFamily="34" charset="0"/>
              </a:rPr>
              <a:t>13/2025/TT-BNNMT</a:t>
            </a:r>
            <a:endParaRPr lang="en-US" sz="1700" b="1">
              <a:solidFill>
                <a:srgbClr val="002060"/>
              </a:solidFill>
              <a:latin typeface="Segoe UI Black" panose="020B0A02040204020203" pitchFamily="34" charset="0"/>
              <a:ea typeface="Segoe UI Black" panose="020B0A02040204020203" pitchFamily="34" charset="0"/>
            </a:endParaRPr>
          </a:p>
          <a:p>
            <a:pPr algn="ctr"/>
            <a:r>
              <a:rPr lang="en-US" b="1">
                <a:solidFill>
                  <a:srgbClr val="FF0000"/>
                </a:solidFill>
                <a:latin typeface="Segoe UI Black" panose="020B0A02040204020203" pitchFamily="34" charset="0"/>
                <a:ea typeface="Segoe UI Black" panose="020B0A02040204020203" pitchFamily="34" charset="0"/>
              </a:rPr>
              <a:t>Bỏ Trách nhiệm của Ủy ban nhân dân cấp huyện</a:t>
            </a:r>
          </a:p>
          <a:p>
            <a:pPr algn="ctr"/>
            <a:endParaRPr lang="en-US" sz="1700" b="1">
              <a:solidFill>
                <a:srgbClr val="002060"/>
              </a:solidFill>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27155390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3096"/>
          </a:xfrm>
        </p:spPr>
        <p:txBody>
          <a:bodyPr>
            <a:normAutofit fontScale="90000"/>
          </a:bodyPr>
          <a:lstStyle/>
          <a:p>
            <a:r>
              <a:rPr lang="en-US" sz="2400" b="1">
                <a:solidFill>
                  <a:srgbClr val="0000FF"/>
                </a:solidFill>
                <a:latin typeface="Times New Roman" panose="02020603050405020304" pitchFamily="18" charset="0"/>
                <a:cs typeface="Times New Roman" panose="02020603050405020304" pitchFamily="18" charset="0"/>
              </a:rPr>
              <a:t>3</a:t>
            </a:r>
            <a:r>
              <a:rPr lang="vi-VN" sz="2400" b="1">
                <a:solidFill>
                  <a:srgbClr val="0000FF"/>
                </a:solidFill>
                <a:latin typeface="Times New Roman" panose="02020603050405020304" pitchFamily="18" charset="0"/>
                <a:cs typeface="Times New Roman" panose="02020603050405020304" pitchFamily="18" charset="0"/>
              </a:rPr>
              <a:t>. </a:t>
            </a:r>
            <a:r>
              <a:rPr lang="vi-VN" sz="2400" b="1" dirty="0">
                <a:solidFill>
                  <a:srgbClr val="0000FF"/>
                </a:solidFill>
                <a:latin typeface="Times New Roman" panose="02020603050405020304" pitchFamily="18" charset="0"/>
                <a:cs typeface="Times New Roman" panose="02020603050405020304" pitchFamily="18" charset="0"/>
              </a:rPr>
              <a:t>Rà soát viên</a:t>
            </a:r>
            <a:br>
              <a:rPr lang="vi-VN" sz="2400" dirty="0">
                <a:latin typeface="Times New Roman" panose="02020603050405020304" pitchFamily="18" charset="0"/>
                <a:cs typeface="Times New Roman" panose="02020603050405020304" pitchFamily="18" charset="0"/>
              </a:rPr>
            </a:br>
            <a:endParaRPr lang="vi-VN"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97565" y="1327245"/>
            <a:ext cx="9435547" cy="4203509"/>
          </a:xfrm>
        </p:spPr>
        <p:txBody>
          <a:bodyPr/>
          <a:lstStyle/>
          <a:p>
            <a:pPr algn="just"/>
            <a:r>
              <a:rPr lang="vi-VN" sz="2400" dirty="0">
                <a:latin typeface="Times New Roman" panose="02020603050405020304" pitchFamily="18" charset="0"/>
                <a:cs typeface="Times New Roman" panose="02020603050405020304" pitchFamily="18" charset="0"/>
              </a:rPr>
              <a:t>Thực hiện rà soát, phân loại hộ nghèo, hộ cận nghèo; xác định thu nhập của hộ làm nông nghiệp, lâm nghiệp, ngư nghiệp, diêm nghiệp có mức sống </a:t>
            </a:r>
            <a:r>
              <a:rPr lang="vi-VN" sz="2400">
                <a:latin typeface="Times New Roman" panose="02020603050405020304" pitchFamily="18" charset="0"/>
                <a:cs typeface="Times New Roman" panose="02020603050405020304" pitchFamily="18" charset="0"/>
              </a:rPr>
              <a:t>trung bình</a:t>
            </a:r>
            <a:r>
              <a:rPr lang="en-US" sz="2400">
                <a:latin typeface="Times New Roman" panose="02020603050405020304" pitchFamily="18" charset="0"/>
                <a:cs typeface="Times New Roman" panose="02020603050405020304" pitchFamily="18" charset="0"/>
              </a:rPr>
              <a:t>, người lao động có thu nhập thấp thuộc đối tượng hỗ trợ của Chương trình mục tiêu quốc gia giảm nghèo bền vững giai đoạn 2021-2025</a:t>
            </a:r>
            <a:r>
              <a:rPr lang="vi-VN" sz="240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theo quy trình, thời gian quy định.</a:t>
            </a:r>
          </a:p>
          <a:p>
            <a:pPr algn="just"/>
            <a:r>
              <a:rPr lang="vi-VN" sz="2400" dirty="0">
                <a:latin typeface="Times New Roman" panose="02020603050405020304" pitchFamily="18" charset="0"/>
                <a:cs typeface="Times New Roman" panose="02020603050405020304" pitchFamily="18" charset="0"/>
              </a:rPr>
              <a:t>- Báo cáo Ban chỉ đạo rà soát cấp xã những khó khăn, vướng mắc trong quá trình thực hiện để kịp thời tháo gỡ.</a:t>
            </a:r>
          </a:p>
          <a:p>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7685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4" y="950614"/>
            <a:ext cx="8596668" cy="979785"/>
          </a:xfrm>
        </p:spPr>
        <p:txBody>
          <a:bodyPr/>
          <a:lstStyle/>
          <a:p>
            <a:r>
              <a:rPr lang="en-US" sz="2400" b="1" dirty="0">
                <a:solidFill>
                  <a:srgbClr val="0000FF"/>
                </a:solidFill>
                <a:latin typeface="Times New Roman" panose="02020603050405020304" pitchFamily="18" charset="0"/>
                <a:cs typeface="Times New Roman" panose="02020603050405020304" pitchFamily="18" charset="0"/>
              </a:rPr>
              <a:t>4</a:t>
            </a:r>
            <a:r>
              <a:rPr lang="vi-VN" sz="2400" b="1">
                <a:solidFill>
                  <a:srgbClr val="0000FF"/>
                </a:solidFill>
                <a:latin typeface="Times New Roman" panose="02020603050405020304" pitchFamily="18" charset="0"/>
                <a:cs typeface="Times New Roman" panose="02020603050405020304" pitchFamily="18" charset="0"/>
              </a:rPr>
              <a:t>. </a:t>
            </a:r>
            <a:r>
              <a:rPr lang="vi-VN" sz="2400" b="1" dirty="0">
                <a:solidFill>
                  <a:srgbClr val="0000FF"/>
                </a:solidFill>
                <a:latin typeface="Times New Roman" panose="02020603050405020304" pitchFamily="18" charset="0"/>
                <a:cs typeface="Times New Roman" panose="02020603050405020304" pitchFamily="18" charset="0"/>
              </a:rPr>
              <a:t>Một số lưu ý</a:t>
            </a:r>
          </a:p>
        </p:txBody>
      </p:sp>
      <p:sp>
        <p:nvSpPr>
          <p:cNvPr id="3" name="Content Placeholder 2"/>
          <p:cNvSpPr>
            <a:spLocks noGrp="1"/>
          </p:cNvSpPr>
          <p:nvPr>
            <p:ph idx="1"/>
          </p:nvPr>
        </p:nvSpPr>
        <p:spPr>
          <a:xfrm>
            <a:off x="677333" y="1846907"/>
            <a:ext cx="9036509" cy="4481465"/>
          </a:xfrm>
        </p:spPr>
        <p:txBody>
          <a:bodyPr>
            <a:normAutofit/>
          </a:bodyPr>
          <a:lstStyle/>
          <a:p>
            <a:r>
              <a:rPr lang="vi-VN" sz="2200" dirty="0">
                <a:latin typeface="Times New Roman" panose="02020603050405020304" pitchFamily="18" charset="0"/>
                <a:cs typeface="Times New Roman" panose="02020603050405020304" pitchFamily="18" charset="0"/>
              </a:rPr>
              <a:t>Đảm bảo tính khách quan, công bằng, minh bạch trong quá trình rà soát.</a:t>
            </a:r>
          </a:p>
          <a:p>
            <a:r>
              <a:rPr lang="vi-VN" sz="2200" dirty="0">
                <a:latin typeface="Times New Roman" panose="02020603050405020304" pitchFamily="18" charset="0"/>
                <a:cs typeface="Times New Roman" panose="02020603050405020304" pitchFamily="18" charset="0"/>
              </a:rPr>
              <a:t>Tránh các trường hợp trục lợi chính sách.</a:t>
            </a:r>
          </a:p>
          <a:p>
            <a:r>
              <a:rPr lang="vi-VN" sz="2200" dirty="0">
                <a:latin typeface="Times New Roman" panose="02020603050405020304" pitchFamily="18" charset="0"/>
                <a:cs typeface="Times New Roman" panose="02020603050405020304" pitchFamily="18" charset="0"/>
              </a:rPr>
              <a:t>Có biện pháp xử lý nghiêm các vi phạm trong công tác rà </a:t>
            </a:r>
            <a:r>
              <a:rPr lang="vi-VN" sz="2200">
                <a:latin typeface="Times New Roman" panose="02020603050405020304" pitchFamily="18" charset="0"/>
                <a:cs typeface="Times New Roman" panose="02020603050405020304" pitchFamily="18" charset="0"/>
              </a:rPr>
              <a:t>soát.</a:t>
            </a:r>
            <a:endParaRPr lang="en-US" sz="2200">
              <a:latin typeface="Times New Roman" panose="02020603050405020304" pitchFamily="18" charset="0"/>
              <a:cs typeface="Times New Roman" panose="02020603050405020304" pitchFamily="18" charset="0"/>
            </a:endParaRPr>
          </a:p>
          <a:p>
            <a:r>
              <a:rPr lang="en-US" sz="2200">
                <a:latin typeface="Times New Roman" panose="02020603050405020304" pitchFamily="18" charset="0"/>
                <a:cs typeface="Times New Roman" panose="02020603050405020304" pitchFamily="18" charset="0"/>
              </a:rPr>
              <a:t>Đẩy mạnh công tác tuyên truyền để người dân biết và tự đăng ký rà soát.</a:t>
            </a:r>
            <a:endParaRPr lang="vi-VN" sz="2200" dirty="0">
              <a:latin typeface="Times New Roman" panose="02020603050405020304" pitchFamily="18" charset="0"/>
              <a:cs typeface="Times New Roman" panose="02020603050405020304" pitchFamily="18" charset="0"/>
            </a:endParaRPr>
          </a:p>
          <a:p>
            <a:r>
              <a:rPr lang="vi-VN" sz="2200" dirty="0">
                <a:latin typeface="Times New Roman" panose="02020603050405020304" pitchFamily="18" charset="0"/>
                <a:cs typeface="Times New Roman" panose="02020603050405020304" pitchFamily="18" charset="0"/>
              </a:rPr>
              <a:t>Cần rà soát kỹ lưỡng tất cả các hộ gia đình trên địa bàn, đảm bảo </a:t>
            </a:r>
            <a:r>
              <a:rPr lang="vi-VN" sz="2200">
                <a:latin typeface="Times New Roman" panose="02020603050405020304" pitchFamily="18" charset="0"/>
                <a:cs typeface="Times New Roman" panose="02020603050405020304" pitchFamily="18" charset="0"/>
              </a:rPr>
              <a:t>không </a:t>
            </a:r>
            <a:r>
              <a:rPr lang="en-US" sz="2200">
                <a:latin typeface="Times New Roman" panose="02020603050405020304" pitchFamily="18" charset="0"/>
                <a:cs typeface="Times New Roman" panose="02020603050405020304" pitchFamily="18" charset="0"/>
              </a:rPr>
              <a:t>   </a:t>
            </a:r>
            <a:r>
              <a:rPr lang="vi-VN" sz="2200">
                <a:latin typeface="Times New Roman" panose="02020603050405020304" pitchFamily="18" charset="0"/>
                <a:cs typeface="Times New Roman" panose="02020603050405020304" pitchFamily="18" charset="0"/>
              </a:rPr>
              <a:t>bỏ </a:t>
            </a:r>
            <a:r>
              <a:rPr lang="vi-VN" sz="2200" dirty="0">
                <a:latin typeface="Times New Roman" panose="02020603050405020304" pitchFamily="18" charset="0"/>
                <a:cs typeface="Times New Roman" panose="02020603050405020304" pitchFamily="18" charset="0"/>
              </a:rPr>
              <a:t>sót đối tượng nào.</a:t>
            </a:r>
          </a:p>
          <a:p>
            <a:r>
              <a:rPr lang="vi-VN" sz="2200" dirty="0">
                <a:latin typeface="Times New Roman" panose="02020603050405020304" pitchFamily="18" charset="0"/>
                <a:cs typeface="Times New Roman" panose="02020603050405020304" pitchFamily="18" charset="0"/>
              </a:rPr>
              <a:t>Đặc biệt chú ý các hộ gia đình mới chuyển đến, di cư, hoặc có thay đổi về </a:t>
            </a:r>
            <a:r>
              <a:rPr lang="vi-VN" sz="2200">
                <a:latin typeface="Times New Roman" panose="02020603050405020304" pitchFamily="18" charset="0"/>
                <a:cs typeface="Times New Roman" panose="02020603050405020304" pitchFamily="18" charset="0"/>
              </a:rPr>
              <a:t>nhân khẩu</a:t>
            </a:r>
            <a:r>
              <a:rPr lang="en-US" sz="2200">
                <a:latin typeface="Times New Roman" panose="02020603050405020304" pitchFamily="18" charset="0"/>
                <a:cs typeface="Times New Roman" panose="02020603050405020304" pitchFamily="18" charset="0"/>
              </a:rPr>
              <a:t> </a:t>
            </a:r>
            <a:r>
              <a:rPr lang="en-US" sz="2200">
                <a:solidFill>
                  <a:srgbClr val="FF0000"/>
                </a:solidFill>
                <a:latin typeface="Times New Roman" panose="02020603050405020304" pitchFamily="18" charset="0"/>
                <a:cs typeface="Times New Roman" panose="02020603050405020304" pitchFamily="18" charset="0"/>
              </a:rPr>
              <a:t>(phối hợp với cơ quan công an cấp xã; hộ gia đình đưa vào diện rà soát cần đáp ứng đúng quy định của Luật Cư trú)</a:t>
            </a:r>
            <a:r>
              <a:rPr lang="vi-VN" sz="220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thu nhập, tài sản.</a:t>
            </a:r>
          </a:p>
        </p:txBody>
      </p:sp>
    </p:spTree>
    <p:extLst>
      <p:ext uri="{BB962C8B-B14F-4D97-AF65-F5344CB8AC3E}">
        <p14:creationId xmlns:p14="http://schemas.microsoft.com/office/powerpoint/2010/main" val="1813228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31683"/>
            <a:ext cx="8596668" cy="4909680"/>
          </a:xfrm>
        </p:spPr>
        <p:txBody>
          <a:bodyPr>
            <a:normAutofit/>
          </a:bodyPr>
          <a:lstStyle/>
          <a:p>
            <a:pPr algn="just"/>
            <a:r>
              <a:rPr lang="vi-VN" sz="2400" dirty="0">
                <a:latin typeface="Times New Roman" panose="02020603050405020304" pitchFamily="18" charset="0"/>
                <a:cs typeface="Times New Roman" panose="02020603050405020304" pitchFamily="18" charset="0"/>
              </a:rPr>
              <a:t>Phương pháp, bộ công cụ rà soát hộ nghèo, hộ cận nghèo theo chuẩn nghèo đa chiều giai đoạn 2022 - 2025 được xây dựng trên cơ sở kế thừa thành tựu giai đoạn 2016 </a:t>
            </a:r>
            <a:r>
              <a:rPr lang="en-US" sz="2400" dirty="0">
                <a:latin typeface="Times New Roman" panose="02020603050405020304" pitchFamily="18" charset="0"/>
                <a:cs typeface="Times New Roman" panose="02020603050405020304" pitchFamily="18" charset="0"/>
              </a:rPr>
              <a:t>-</a:t>
            </a:r>
            <a:r>
              <a:rPr lang="vi-VN" sz="2400" dirty="0">
                <a:latin typeface="Times New Roman" panose="02020603050405020304" pitchFamily="18" charset="0"/>
                <a:cs typeface="Times New Roman" panose="02020603050405020304" pitchFamily="18" charset="0"/>
              </a:rPr>
              <a:t> 2020 và thống nhất với phương pháp, bộ công cụ khảo sát mức sống dân cư năm 2020 của Tổng cục Thống kê; </a:t>
            </a:r>
            <a:r>
              <a:rPr lang="vi-VN" sz="2400" dirty="0">
                <a:solidFill>
                  <a:srgbClr val="FF0000"/>
                </a:solidFill>
                <a:latin typeface="Times New Roman" panose="02020603050405020304" pitchFamily="18" charset="0"/>
                <a:cs typeface="Times New Roman" panose="02020603050405020304" pitchFamily="18" charset="0"/>
              </a:rPr>
              <a:t>bảo đảm thu thập thông tin, đặc trưng của hộ gia đình một cách toàn diện, hệ thống </a:t>
            </a:r>
            <a:r>
              <a:rPr lang="vi-VN" sz="2400" b="1" dirty="0">
                <a:solidFill>
                  <a:srgbClr val="FF0000"/>
                </a:solidFill>
                <a:latin typeface="Times New Roman" panose="02020603050405020304" pitchFamily="18" charset="0"/>
                <a:cs typeface="Times New Roman" panose="02020603050405020304" pitchFamily="18" charset="0"/>
              </a:rPr>
              <a:t>trong mối tương quan logic và khoa học giữa các chỉ tiêu, phù hợp với đặc điểm vùng, miền</a:t>
            </a:r>
            <a:r>
              <a:rPr lang="vi-VN" sz="2400" dirty="0">
                <a:solidFill>
                  <a:srgbClr val="FF0000"/>
                </a:solidFill>
                <a:latin typeface="Times New Roman" panose="02020603050405020304" pitchFamily="18" charset="0"/>
                <a:cs typeface="Times New Roman" panose="02020603050405020304" pitchFamily="18" charset="0"/>
              </a:rPr>
              <a:t> </a:t>
            </a:r>
            <a:r>
              <a:rPr lang="vi-VN" sz="2400" b="1" dirty="0">
                <a:solidFill>
                  <a:srgbClr val="C00000"/>
                </a:solidFill>
                <a:latin typeface="Times New Roman" panose="02020603050405020304" pitchFamily="18" charset="0"/>
                <a:cs typeface="Times New Roman" panose="02020603050405020304" pitchFamily="18" charset="0"/>
              </a:rPr>
              <a:t>để ước lượng thu nhập </a:t>
            </a:r>
            <a:r>
              <a:rPr lang="vi-VN" sz="2400" dirty="0">
                <a:latin typeface="Times New Roman" panose="02020603050405020304" pitchFamily="18" charset="0"/>
                <a:cs typeface="Times New Roman" panose="02020603050405020304" pitchFamily="18" charset="0"/>
              </a:rPr>
              <a:t>(</a:t>
            </a:r>
            <a:r>
              <a:rPr lang="vi-VN" sz="2400" dirty="0">
                <a:solidFill>
                  <a:srgbClr val="0000FF"/>
                </a:solidFill>
                <a:latin typeface="Times New Roman" panose="02020603050405020304" pitchFamily="18" charset="0"/>
                <a:cs typeface="Times New Roman" panose="02020603050405020304" pitchFamily="18" charset="0"/>
              </a:rPr>
              <a:t>không chấm điểm theo giá trị từng </a:t>
            </a:r>
            <a:r>
              <a:rPr lang="vi-VN" sz="2400">
                <a:solidFill>
                  <a:srgbClr val="0000FF"/>
                </a:solidFill>
                <a:latin typeface="Times New Roman" panose="02020603050405020304" pitchFamily="18" charset="0"/>
                <a:cs typeface="Times New Roman" panose="02020603050405020304" pitchFamily="18" charset="0"/>
              </a:rPr>
              <a:t>tài sản</a:t>
            </a:r>
            <a:r>
              <a:rPr lang="en-US" sz="2400">
                <a:solidFill>
                  <a:srgbClr val="0000FF"/>
                </a:solidFill>
                <a:latin typeface="Times New Roman" panose="02020603050405020304" pitchFamily="18" charset="0"/>
                <a:cs typeface="Times New Roman" panose="02020603050405020304" pitchFamily="18" charset="0"/>
              </a:rPr>
              <a:t>, không so sánh mức điểm giữa các loại tài sản quy định khác nhau</a:t>
            </a:r>
            <a:r>
              <a:rPr lang="vi-VN" sz="2400">
                <a:latin typeface="Times New Roman" panose="02020603050405020304" pitchFamily="18" charset="0"/>
                <a:cs typeface="Times New Roman" panose="02020603050405020304" pitchFamily="18" charset="0"/>
              </a:rPr>
              <a:t>) </a:t>
            </a:r>
            <a:r>
              <a:rPr lang="vi-VN" sz="2400" b="1" dirty="0">
                <a:solidFill>
                  <a:srgbClr val="C00000"/>
                </a:solidFill>
                <a:latin typeface="Times New Roman" panose="02020603050405020304" pitchFamily="18" charset="0"/>
                <a:cs typeface="Times New Roman" panose="02020603050405020304" pitchFamily="18" charset="0"/>
              </a:rPr>
              <a:t>và mức độ thiếu hụt các dịch vụ xã hội cơ bản</a:t>
            </a:r>
            <a:r>
              <a:rPr lang="vi-VN" sz="2400" dirty="0">
                <a:latin typeface="Times New Roman" panose="02020603050405020304" pitchFamily="18" charset="0"/>
                <a:cs typeface="Times New Roman" panose="02020603050405020304" pitchFamily="18" charset="0"/>
              </a:rPr>
              <a:t> của hộ gia đình, bảo đảm phản ánh khách quan thực trạng nghèo của hộ gia đình.</a:t>
            </a:r>
            <a:r>
              <a:rPr lang="en-US" sz="2400" dirty="0">
                <a:latin typeface="Times New Roman" panose="02020603050405020304" pitchFamily="18" charset="0"/>
                <a:cs typeface="Times New Roman" panose="02020603050405020304" pitchFamily="18" charset="0"/>
              </a:rPr>
              <a:t>/.</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57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5">
            <a:extLst>
              <a:ext uri="{FF2B5EF4-FFF2-40B4-BE49-F238E27FC236}">
                <a16:creationId xmlns:a16="http://schemas.microsoft.com/office/drawing/2014/main" id="{8E7E24E2-5E3C-1E9F-99B1-F8DFE4EA2302}"/>
              </a:ext>
            </a:extLst>
          </p:cNvPr>
          <p:cNvSpPr>
            <a:spLocks noChangeArrowheads="1"/>
          </p:cNvSpPr>
          <p:nvPr/>
        </p:nvSpPr>
        <p:spPr bwMode="auto">
          <a:xfrm>
            <a:off x="5170488" y="2689498"/>
            <a:ext cx="4710112" cy="371792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sz="2000" b="1" dirty="0">
                <a:latin typeface="Times New Roman" panose="02020603050405020304" pitchFamily="18" charset="0"/>
                <a:cs typeface="Times New Roman" panose="02020603050405020304" pitchFamily="18" charset="0"/>
              </a:rPr>
              <a:t>NGƯỜI </a:t>
            </a:r>
            <a:r>
              <a:rPr lang="vi-VN" sz="2000" b="1">
                <a:latin typeface="Times New Roman" panose="02020603050405020304" pitchFamily="18" charset="0"/>
                <a:cs typeface="Times New Roman" panose="02020603050405020304" pitchFamily="18" charset="0"/>
              </a:rPr>
              <a:t>PHỤ THUỘC</a:t>
            </a:r>
            <a:endParaRPr lang="en-US" sz="2000" b="1">
              <a:latin typeface="Times New Roman" panose="02020603050405020304" pitchFamily="18" charset="0"/>
              <a:cs typeface="Times New Roman" panose="02020603050405020304" pitchFamily="18" charset="0"/>
            </a:endParaRPr>
          </a:p>
          <a:p>
            <a:pPr algn="ctr">
              <a:lnSpc>
                <a:spcPct val="130000"/>
              </a:lnSpc>
              <a:defRPr/>
            </a:pPr>
            <a:r>
              <a:rPr lang="en-US" sz="2000" b="1">
                <a:latin typeface="Times New Roman" panose="02020603050405020304" pitchFamily="18" charset="0"/>
                <a:cs typeface="Times New Roman" panose="02020603050405020304" pitchFamily="18" charset="0"/>
              </a:rPr>
              <a:t>TRONG HỘ GIA ĐÌNH</a:t>
            </a:r>
            <a:endParaRPr lang="en-US" sz="2000" b="1" dirty="0">
              <a:latin typeface="Times New Roman" panose="02020603050405020304" pitchFamily="18" charset="0"/>
              <a:cs typeface="Times New Roman" panose="02020603050405020304" pitchFamily="18" charset="0"/>
            </a:endParaRPr>
          </a:p>
          <a:p>
            <a:pPr algn="just">
              <a:lnSpc>
                <a:spcPct val="130000"/>
              </a:lnSpc>
              <a:defRPr/>
            </a:pPr>
            <a:r>
              <a:rPr lang="vi-VN" dirty="0">
                <a:latin typeface="+mj-lt"/>
              </a:rPr>
              <a:t>Hộ gia đình có tỷ lệ người phụ thuộc</a:t>
            </a:r>
          </a:p>
          <a:p>
            <a:pPr algn="just">
              <a:lnSpc>
                <a:spcPct val="130000"/>
              </a:lnSpc>
              <a:defRPr/>
            </a:pPr>
            <a:r>
              <a:rPr lang="vi-VN" dirty="0">
                <a:latin typeface="+mj-lt"/>
              </a:rPr>
              <a:t> trong tổng số nhân khẩu lớn hơn 50%</a:t>
            </a:r>
            <a:r>
              <a:rPr lang="en-US" dirty="0">
                <a:latin typeface="+mj-lt"/>
              </a:rPr>
              <a:t>:</a:t>
            </a:r>
            <a:endParaRPr lang="vi-VN" dirty="0">
              <a:latin typeface="+mj-lt"/>
            </a:endParaRPr>
          </a:p>
          <a:p>
            <a:pPr algn="just">
              <a:lnSpc>
                <a:spcPct val="130000"/>
              </a:lnSpc>
              <a:defRPr/>
            </a:pPr>
            <a:r>
              <a:rPr lang="vi-VN" i="1" dirty="0">
                <a:latin typeface="+mj-lt"/>
              </a:rPr>
              <a:t>trẻ em </a:t>
            </a:r>
            <a:r>
              <a:rPr lang="vi-VN" i="1">
                <a:latin typeface="+mj-lt"/>
              </a:rPr>
              <a:t>dưới 16 </a:t>
            </a:r>
            <a:r>
              <a:rPr lang="vi-VN" i="1" dirty="0">
                <a:latin typeface="+mj-lt"/>
              </a:rPr>
              <a:t>tuổi; người cao </a:t>
            </a:r>
            <a:r>
              <a:rPr lang="vi-VN" i="1">
                <a:latin typeface="+mj-lt"/>
              </a:rPr>
              <a:t>tuổi hoặc </a:t>
            </a:r>
            <a:endParaRPr lang="en-US" i="1">
              <a:latin typeface="+mj-lt"/>
            </a:endParaRPr>
          </a:p>
          <a:p>
            <a:pPr algn="just">
              <a:lnSpc>
                <a:spcPct val="130000"/>
              </a:lnSpc>
              <a:defRPr/>
            </a:pPr>
            <a:r>
              <a:rPr lang="vi-VN" i="1">
                <a:latin typeface="+mj-lt"/>
              </a:rPr>
              <a:t>người khuyết </a:t>
            </a:r>
            <a:r>
              <a:rPr lang="vi-VN" i="1" dirty="0">
                <a:latin typeface="+mj-lt"/>
              </a:rPr>
              <a:t>tật đang hưởng </a:t>
            </a:r>
            <a:r>
              <a:rPr lang="vi-VN" i="1">
                <a:latin typeface="+mj-lt"/>
              </a:rPr>
              <a:t>trợ cấp</a:t>
            </a:r>
            <a:endParaRPr lang="en-US" i="1">
              <a:latin typeface="+mj-lt"/>
            </a:endParaRPr>
          </a:p>
          <a:p>
            <a:pPr algn="just">
              <a:lnSpc>
                <a:spcPct val="130000"/>
              </a:lnSpc>
              <a:defRPr/>
            </a:pPr>
            <a:r>
              <a:rPr lang="vi-VN" i="1">
                <a:latin typeface="+mj-lt"/>
              </a:rPr>
              <a:t>xã hội hằng tháng</a:t>
            </a:r>
            <a:r>
              <a:rPr lang="vi-VN" sz="1600" i="1"/>
              <a:t>.</a:t>
            </a:r>
            <a:endParaRPr lang="en-US" sz="1600" i="1"/>
          </a:p>
          <a:p>
            <a:pPr algn="just">
              <a:lnSpc>
                <a:spcPct val="130000"/>
              </a:lnSpc>
              <a:defRPr/>
            </a:pPr>
            <a:endParaRPr lang="en-US" sz="1600" i="1"/>
          </a:p>
          <a:p>
            <a:pPr algn="just">
              <a:lnSpc>
                <a:spcPct val="130000"/>
              </a:lnSpc>
              <a:defRPr/>
            </a:pPr>
            <a:endParaRPr lang="en-US" sz="1600" i="1">
              <a:solidFill>
                <a:srgbClr val="7030A0"/>
              </a:solidFill>
              <a:latin typeface="Arial" pitchFamily="34" charset="0"/>
              <a:cs typeface="Arial" pitchFamily="34" charset="0"/>
            </a:endParaRPr>
          </a:p>
          <a:p>
            <a:pPr algn="just">
              <a:lnSpc>
                <a:spcPct val="130000"/>
              </a:lnSpc>
              <a:defRPr/>
            </a:pPr>
            <a:endParaRPr lang="en-US" sz="1600" dirty="0">
              <a:solidFill>
                <a:srgbClr val="7030A0"/>
              </a:solidFill>
              <a:latin typeface="Arial" pitchFamily="34" charset="0"/>
              <a:cs typeface="Arial" pitchFamily="34" charset="0"/>
            </a:endParaRPr>
          </a:p>
        </p:txBody>
      </p:sp>
      <p:sp>
        <p:nvSpPr>
          <p:cNvPr id="69637" name="AutoShape 5">
            <a:extLst>
              <a:ext uri="{FF2B5EF4-FFF2-40B4-BE49-F238E27FC236}">
                <a16:creationId xmlns:a16="http://schemas.microsoft.com/office/drawing/2014/main" id="{7C519621-BD3C-13F6-4BDB-F60B3410E04C}"/>
              </a:ext>
            </a:extLst>
          </p:cNvPr>
          <p:cNvSpPr>
            <a:spLocks noChangeArrowheads="1"/>
          </p:cNvSpPr>
          <p:nvPr/>
        </p:nvSpPr>
        <p:spPr bwMode="auto">
          <a:xfrm>
            <a:off x="287685" y="2635526"/>
            <a:ext cx="4522853" cy="364648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spcAft>
                <a:spcPts val="600"/>
              </a:spcAft>
              <a:defRPr/>
            </a:pPr>
            <a:r>
              <a:rPr lang="en-US" sz="2000" b="1">
                <a:solidFill>
                  <a:schemeClr val="tx1"/>
                </a:solidFill>
                <a:latin typeface="Times New Roman" panose="02020603050405020304" pitchFamily="18" charset="0"/>
                <a:cs typeface="Times New Roman" panose="02020603050405020304" pitchFamily="18" charset="0"/>
              </a:rPr>
              <a:t>VIỆC </a:t>
            </a:r>
            <a:r>
              <a:rPr lang="en-US" sz="2000" b="1" dirty="0">
                <a:solidFill>
                  <a:schemeClr val="tx1"/>
                </a:solidFill>
                <a:latin typeface="Times New Roman" panose="02020603050405020304" pitchFamily="18" charset="0"/>
                <a:cs typeface="Times New Roman" panose="02020603050405020304" pitchFamily="18" charset="0"/>
              </a:rPr>
              <a:t>LÀM</a:t>
            </a:r>
          </a:p>
          <a:p>
            <a:pPr algn="ctr">
              <a:lnSpc>
                <a:spcPct val="130000"/>
              </a:lnSpc>
              <a:spcAft>
                <a:spcPts val="600"/>
              </a:spcAft>
              <a:defRPr/>
            </a:pPr>
            <a:r>
              <a:rPr lang="vi-VN" dirty="0">
                <a:solidFill>
                  <a:schemeClr val="tx1"/>
                </a:solidFill>
                <a:latin typeface="+mj-lt"/>
                <a:cs typeface="Arial" pitchFamily="34" charset="0"/>
              </a:rPr>
              <a:t>Hộ gia đình có ít nhất </a:t>
            </a:r>
            <a:r>
              <a:rPr lang="vi-VN">
                <a:solidFill>
                  <a:schemeClr val="tx1"/>
                </a:solidFill>
                <a:latin typeface="+mj-lt"/>
                <a:cs typeface="Arial" pitchFamily="34" charset="0"/>
              </a:rPr>
              <a:t>một người</a:t>
            </a:r>
            <a:r>
              <a:rPr lang="en-US">
                <a:solidFill>
                  <a:schemeClr val="tx1"/>
                </a:solidFill>
                <a:latin typeface="+mj-lt"/>
                <a:cs typeface="Arial" pitchFamily="34" charset="0"/>
              </a:rPr>
              <a:t> </a:t>
            </a:r>
            <a:r>
              <a:rPr lang="vi-VN">
                <a:solidFill>
                  <a:schemeClr val="tx1"/>
                </a:solidFill>
                <a:latin typeface="+mj-lt"/>
                <a:cs typeface="Arial" pitchFamily="34" charset="0"/>
              </a:rPr>
              <a:t>không có</a:t>
            </a:r>
            <a:endParaRPr lang="en-US">
              <a:solidFill>
                <a:schemeClr val="tx1"/>
              </a:solidFill>
              <a:latin typeface="+mj-lt"/>
              <a:cs typeface="Arial" pitchFamily="34" charset="0"/>
            </a:endParaRPr>
          </a:p>
          <a:p>
            <a:pPr algn="ctr">
              <a:lnSpc>
                <a:spcPct val="130000"/>
              </a:lnSpc>
              <a:spcAft>
                <a:spcPts val="600"/>
              </a:spcAft>
              <a:defRPr/>
            </a:pPr>
            <a:r>
              <a:rPr lang="vi-VN">
                <a:solidFill>
                  <a:schemeClr val="tx1"/>
                </a:solidFill>
                <a:latin typeface="+mj-lt"/>
                <a:cs typeface="Arial" pitchFamily="34" charset="0"/>
              </a:rPr>
              <a:t>việc làm </a:t>
            </a:r>
            <a:r>
              <a:rPr lang="vi-VN" dirty="0">
                <a:solidFill>
                  <a:schemeClr val="tx1"/>
                </a:solidFill>
                <a:latin typeface="+mj-lt"/>
                <a:cs typeface="Arial" pitchFamily="34" charset="0"/>
              </a:rPr>
              <a:t>(</a:t>
            </a:r>
            <a:r>
              <a:rPr lang="vi-VN">
                <a:solidFill>
                  <a:schemeClr val="tx1"/>
                </a:solidFill>
                <a:latin typeface="+mj-lt"/>
                <a:cs typeface="Arial" pitchFamily="34" charset="0"/>
              </a:rPr>
              <a:t>người trong </a:t>
            </a:r>
            <a:r>
              <a:rPr lang="vi-VN" dirty="0">
                <a:solidFill>
                  <a:schemeClr val="tx1"/>
                </a:solidFill>
                <a:latin typeface="+mj-lt"/>
                <a:cs typeface="Arial" pitchFamily="34" charset="0"/>
              </a:rPr>
              <a:t>độ tuổi lao </a:t>
            </a:r>
            <a:r>
              <a:rPr lang="vi-VN">
                <a:solidFill>
                  <a:schemeClr val="tx1"/>
                </a:solidFill>
                <a:latin typeface="+mj-lt"/>
                <a:cs typeface="Arial" pitchFamily="34" charset="0"/>
              </a:rPr>
              <a:t>động có </a:t>
            </a:r>
            <a:endParaRPr lang="en-US">
              <a:solidFill>
                <a:schemeClr val="tx1"/>
              </a:solidFill>
              <a:latin typeface="+mj-lt"/>
              <a:cs typeface="Arial" pitchFamily="34" charset="0"/>
            </a:endParaRPr>
          </a:p>
          <a:p>
            <a:pPr algn="ctr">
              <a:lnSpc>
                <a:spcPct val="130000"/>
              </a:lnSpc>
              <a:spcAft>
                <a:spcPts val="600"/>
              </a:spcAft>
              <a:defRPr/>
            </a:pPr>
            <a:r>
              <a:rPr lang="vi-VN">
                <a:solidFill>
                  <a:schemeClr val="tx1"/>
                </a:solidFill>
                <a:latin typeface="+mj-lt"/>
                <a:cs typeface="Arial" pitchFamily="34" charset="0"/>
              </a:rPr>
              <a:t>khả </a:t>
            </a:r>
            <a:r>
              <a:rPr lang="vi-VN" dirty="0">
                <a:solidFill>
                  <a:schemeClr val="tx1"/>
                </a:solidFill>
                <a:latin typeface="+mj-lt"/>
                <a:cs typeface="Arial" pitchFamily="34" charset="0"/>
              </a:rPr>
              <a:t>năng </a:t>
            </a:r>
            <a:r>
              <a:rPr lang="vi-VN">
                <a:solidFill>
                  <a:schemeClr val="tx1"/>
                </a:solidFill>
                <a:latin typeface="+mj-lt"/>
                <a:cs typeface="Arial" pitchFamily="34" charset="0"/>
              </a:rPr>
              <a:t>lao </a:t>
            </a:r>
            <a:r>
              <a:rPr lang="en-US">
                <a:solidFill>
                  <a:schemeClr val="tx1"/>
                </a:solidFill>
                <a:latin typeface="+mj-lt"/>
                <a:cs typeface="Arial" pitchFamily="34" charset="0"/>
              </a:rPr>
              <a:t>đ</a:t>
            </a:r>
            <a:r>
              <a:rPr lang="vi-VN" dirty="0">
                <a:solidFill>
                  <a:schemeClr val="tx1"/>
                </a:solidFill>
                <a:latin typeface="+mj-lt"/>
                <a:cs typeface="Arial" pitchFamily="34" charset="0"/>
              </a:rPr>
              <a:t>ộng sẵn sàng/ </a:t>
            </a:r>
            <a:r>
              <a:rPr lang="vi-VN">
                <a:solidFill>
                  <a:schemeClr val="tx1"/>
                </a:solidFill>
                <a:latin typeface="+mj-lt"/>
                <a:cs typeface="Arial" pitchFamily="34" charset="0"/>
              </a:rPr>
              <a:t>mong muốn</a:t>
            </a:r>
            <a:endParaRPr lang="en-US">
              <a:solidFill>
                <a:schemeClr val="tx1"/>
              </a:solidFill>
              <a:latin typeface="+mj-lt"/>
              <a:cs typeface="Arial" pitchFamily="34" charset="0"/>
            </a:endParaRPr>
          </a:p>
          <a:p>
            <a:pPr algn="ctr">
              <a:lnSpc>
                <a:spcPct val="130000"/>
              </a:lnSpc>
              <a:spcAft>
                <a:spcPts val="600"/>
              </a:spcAft>
              <a:defRPr/>
            </a:pPr>
            <a:r>
              <a:rPr lang="vi-VN">
                <a:solidFill>
                  <a:schemeClr val="tx1"/>
                </a:solidFill>
                <a:latin typeface="+mj-lt"/>
                <a:cs typeface="Arial" pitchFamily="34" charset="0"/>
              </a:rPr>
              <a:t> làm việc </a:t>
            </a:r>
            <a:r>
              <a:rPr lang="vi-VN" dirty="0">
                <a:solidFill>
                  <a:schemeClr val="tx1"/>
                </a:solidFill>
                <a:latin typeface="+mj-lt"/>
                <a:cs typeface="Arial" pitchFamily="34" charset="0"/>
              </a:rPr>
              <a:t>nhưng không tìm được </a:t>
            </a:r>
            <a:r>
              <a:rPr lang="vi-VN">
                <a:solidFill>
                  <a:schemeClr val="tx1"/>
                </a:solidFill>
                <a:latin typeface="+mj-lt"/>
                <a:cs typeface="Arial" pitchFamily="34" charset="0"/>
              </a:rPr>
              <a:t>việc làm); </a:t>
            </a:r>
            <a:endParaRPr lang="en-US">
              <a:solidFill>
                <a:schemeClr val="tx1"/>
              </a:solidFill>
              <a:latin typeface="+mj-lt"/>
              <a:cs typeface="Arial" pitchFamily="34" charset="0"/>
            </a:endParaRPr>
          </a:p>
          <a:p>
            <a:pPr algn="ctr">
              <a:lnSpc>
                <a:spcPct val="130000"/>
              </a:lnSpc>
              <a:spcAft>
                <a:spcPts val="600"/>
              </a:spcAft>
              <a:defRPr/>
            </a:pPr>
            <a:r>
              <a:rPr lang="vi-VN">
                <a:solidFill>
                  <a:schemeClr val="tx1"/>
                </a:solidFill>
                <a:latin typeface="+mj-lt"/>
                <a:cs typeface="Arial" pitchFamily="34" charset="0"/>
              </a:rPr>
              <a:t>hoặc </a:t>
            </a:r>
            <a:r>
              <a:rPr lang="vi-VN" dirty="0">
                <a:solidFill>
                  <a:schemeClr val="tx1"/>
                </a:solidFill>
                <a:latin typeface="+mj-lt"/>
                <a:cs typeface="Arial" pitchFamily="34" charset="0"/>
              </a:rPr>
              <a:t>có việc làm </a:t>
            </a:r>
            <a:r>
              <a:rPr lang="vi-VN">
                <a:solidFill>
                  <a:schemeClr val="tx1"/>
                </a:solidFill>
                <a:latin typeface="+mj-lt"/>
                <a:cs typeface="Arial" pitchFamily="34" charset="0"/>
              </a:rPr>
              <a:t>công ăn </a:t>
            </a:r>
            <a:r>
              <a:rPr lang="vi-VN" dirty="0">
                <a:solidFill>
                  <a:schemeClr val="tx1"/>
                </a:solidFill>
                <a:latin typeface="+mj-lt"/>
                <a:cs typeface="Arial" pitchFamily="34" charset="0"/>
              </a:rPr>
              <a:t>lương </a:t>
            </a:r>
            <a:r>
              <a:rPr lang="vi-VN">
                <a:solidFill>
                  <a:schemeClr val="tx1"/>
                </a:solidFill>
                <a:latin typeface="+mj-lt"/>
                <a:cs typeface="Arial" pitchFamily="34" charset="0"/>
              </a:rPr>
              <a:t>nhưng </a:t>
            </a:r>
            <a:endParaRPr lang="en-US">
              <a:solidFill>
                <a:schemeClr val="tx1"/>
              </a:solidFill>
              <a:latin typeface="+mj-lt"/>
              <a:cs typeface="Arial" pitchFamily="34" charset="0"/>
            </a:endParaRPr>
          </a:p>
          <a:p>
            <a:pPr algn="ctr">
              <a:lnSpc>
                <a:spcPct val="130000"/>
              </a:lnSpc>
              <a:spcAft>
                <a:spcPts val="600"/>
              </a:spcAft>
              <a:defRPr/>
            </a:pPr>
            <a:r>
              <a:rPr lang="vi-VN">
                <a:solidFill>
                  <a:schemeClr val="tx1"/>
                </a:solidFill>
                <a:latin typeface="+mj-lt"/>
                <a:cs typeface="Arial" pitchFamily="34" charset="0"/>
              </a:rPr>
              <a:t>không có hợp đồng lao động</a:t>
            </a:r>
            <a:endParaRPr lang="en-US">
              <a:solidFill>
                <a:schemeClr val="tx1"/>
              </a:solidFill>
              <a:latin typeface="+mj-lt"/>
              <a:cs typeface="Arial" pitchFamily="34" charset="0"/>
            </a:endParaRPr>
          </a:p>
          <a:p>
            <a:pPr algn="ctr">
              <a:lnSpc>
                <a:spcPct val="130000"/>
              </a:lnSpc>
              <a:spcAft>
                <a:spcPts val="600"/>
              </a:spcAft>
              <a:defRPr/>
            </a:pPr>
            <a:r>
              <a:rPr lang="en-US" sz="2200">
                <a:solidFill>
                  <a:schemeClr val="tx1"/>
                </a:solidFill>
                <a:latin typeface="Times New Roman" panose="02020603050405020304" pitchFamily="18" charset="0"/>
                <a:cs typeface="Times New Roman" panose="02020603050405020304" pitchFamily="18" charset="0"/>
              </a:rPr>
              <a:t>(</a:t>
            </a:r>
            <a:r>
              <a:rPr lang="en-US" sz="2200" dirty="0" err="1">
                <a:solidFill>
                  <a:schemeClr val="tx1"/>
                </a:solidFill>
                <a:latin typeface="Times New Roman" panose="02020603050405020304" pitchFamily="18" charset="0"/>
                <a:cs typeface="Times New Roman" panose="02020603050405020304" pitchFamily="18" charset="0"/>
              </a:rPr>
              <a:t>th</a:t>
            </a:r>
            <a:r>
              <a:rPr lang="vi-VN" sz="2200" dirty="0">
                <a:solidFill>
                  <a:schemeClr val="tx1"/>
                </a:solidFill>
                <a:latin typeface="Times New Roman" panose="02020603050405020304" pitchFamily="18" charset="0"/>
                <a:cs typeface="Times New Roman" panose="02020603050405020304" pitchFamily="18" charset="0"/>
              </a:rPr>
              <a:t>ư</a:t>
            </a:r>
            <a:r>
              <a:rPr lang="en-US" sz="2200" dirty="0" err="1">
                <a:solidFill>
                  <a:schemeClr val="tx1"/>
                </a:solidFill>
                <a:latin typeface="Times New Roman" panose="02020603050405020304" pitchFamily="18" charset="0"/>
                <a:cs typeface="Times New Roman" panose="02020603050405020304" pitchFamily="18" charset="0"/>
              </a:rPr>
              <a:t>ờng</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xuyên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ổn</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định</a:t>
            </a:r>
            <a:r>
              <a:rPr lang="en-US" sz="2200" dirty="0">
                <a:solidFill>
                  <a:schemeClr val="tx1"/>
                </a:solidFill>
                <a:latin typeface="Times New Roman" panose="02020603050405020304" pitchFamily="18" charset="0"/>
                <a:cs typeface="Times New Roman" panose="02020603050405020304" pitchFamily="18" charset="0"/>
              </a:rPr>
              <a:t>)</a:t>
            </a:r>
          </a:p>
        </p:txBody>
      </p:sp>
      <p:sp>
        <p:nvSpPr>
          <p:cNvPr id="21508" name="AutoShape 8">
            <a:extLst>
              <a:ext uri="{FF2B5EF4-FFF2-40B4-BE49-F238E27FC236}">
                <a16:creationId xmlns:a16="http://schemas.microsoft.com/office/drawing/2014/main" id="{68B35CEA-ACF1-14E3-054F-942BA24570D8}"/>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 name="Oval 19">
            <a:extLst>
              <a:ext uri="{FF2B5EF4-FFF2-40B4-BE49-F238E27FC236}">
                <a16:creationId xmlns:a16="http://schemas.microsoft.com/office/drawing/2014/main" id="{1F58CDD7-F7C5-4A85-F28C-2D440DB1C4A4}"/>
              </a:ext>
            </a:extLst>
          </p:cNvPr>
          <p:cNvSpPr/>
          <p:nvPr/>
        </p:nvSpPr>
        <p:spPr>
          <a:xfrm>
            <a:off x="3530600" y="1274491"/>
            <a:ext cx="2971800" cy="981075"/>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b="1" dirty="0">
                <a:solidFill>
                  <a:schemeClr val="tx1"/>
                </a:solidFill>
                <a:latin typeface="Times New Roman" pitchFamily="18" charset="0"/>
                <a:cs typeface="Times New Roman" pitchFamily="18" charset="0"/>
              </a:rPr>
              <a:t>1. </a:t>
            </a:r>
            <a:r>
              <a:rPr lang="vi-VN" b="1" dirty="0">
                <a:solidFill>
                  <a:schemeClr val="tx1"/>
                </a:solidFill>
                <a:latin typeface="Times New Roman" pitchFamily="18" charset="0"/>
                <a:cs typeface="Times New Roman" pitchFamily="18" charset="0"/>
              </a:rPr>
              <a:t>VIỆC LÀM</a:t>
            </a:r>
          </a:p>
        </p:txBody>
      </p:sp>
      <p:sp>
        <p:nvSpPr>
          <p:cNvPr id="7" name="Title 1">
            <a:extLst>
              <a:ext uri="{FF2B5EF4-FFF2-40B4-BE49-F238E27FC236}">
                <a16:creationId xmlns:a16="http://schemas.microsoft.com/office/drawing/2014/main" id="{54535E5B-8AEE-46A2-B52E-38AA2850127A}"/>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123D2A1C-7CF5-F88E-CE60-947F85BC87A4}"/>
              </a:ext>
            </a:extLst>
          </p:cNvPr>
          <p:cNvSpPr>
            <a:spLocks noChangeArrowheads="1"/>
          </p:cNvSpPr>
          <p:nvPr/>
        </p:nvSpPr>
        <p:spPr bwMode="auto">
          <a:xfrm>
            <a:off x="854653" y="2866015"/>
            <a:ext cx="3352800" cy="259080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endParaRPr lang="en-US" dirty="0">
              <a:solidFill>
                <a:schemeClr val="tx1"/>
              </a:solidFill>
              <a:latin typeface="Arial" pitchFamily="34" charset="0"/>
              <a:cs typeface="Arial" pitchFamily="34" charset="0"/>
            </a:endParaRPr>
          </a:p>
          <a:p>
            <a:pPr algn="ctr">
              <a:lnSpc>
                <a:spcPct val="130000"/>
              </a:lnSpc>
              <a:defRPr/>
            </a:pPr>
            <a:r>
              <a:rPr lang="vi-VN" b="1" dirty="0">
                <a:solidFill>
                  <a:schemeClr val="tx1"/>
                </a:solidFill>
                <a:latin typeface="Times New Roman" panose="02020603050405020304" pitchFamily="18" charset="0"/>
                <a:cs typeface="Times New Roman" panose="02020603050405020304" pitchFamily="18" charset="0"/>
              </a:rPr>
              <a:t>DINH DƯỠNG</a:t>
            </a:r>
          </a:p>
          <a:p>
            <a:pPr algn="ctr">
              <a:lnSpc>
                <a:spcPct val="130000"/>
              </a:lnSpc>
              <a:defRPr/>
            </a:pPr>
            <a:r>
              <a:rPr lang="vi-VN" dirty="0">
                <a:solidFill>
                  <a:schemeClr val="tx1"/>
                </a:solidFill>
                <a:latin typeface="Times New Roman" panose="02020603050405020304" pitchFamily="18" charset="0"/>
                <a:cs typeface="Times New Roman" panose="02020603050405020304" pitchFamily="18" charset="0"/>
              </a:rPr>
              <a:t>Hộ gia đình có ít nhất một trẻ em</a:t>
            </a:r>
          </a:p>
          <a:p>
            <a:pPr algn="ctr">
              <a:lnSpc>
                <a:spcPct val="130000"/>
              </a:lnSpc>
              <a:defRPr/>
            </a:pPr>
            <a:r>
              <a:rPr lang="en-US" dirty="0">
                <a:solidFill>
                  <a:schemeClr val="tx1"/>
                </a:solidFill>
                <a:latin typeface="Times New Roman" panose="02020603050405020304" pitchFamily="18" charset="0"/>
                <a:cs typeface="Times New Roman" panose="02020603050405020304" pitchFamily="18" charset="0"/>
              </a:rPr>
              <a:t>d</a:t>
            </a:r>
            <a:r>
              <a:rPr lang="vi-VN" dirty="0">
                <a:solidFill>
                  <a:schemeClr val="tx1"/>
                </a:solidFill>
                <a:latin typeface="Times New Roman" panose="02020603050405020304" pitchFamily="18" charset="0"/>
                <a:cs typeface="Times New Roman" panose="02020603050405020304" pitchFamily="18" charset="0"/>
              </a:rPr>
              <a:t>ưới 16 tuổi suy dinh dưỡng</a:t>
            </a:r>
          </a:p>
          <a:p>
            <a:pPr algn="ctr">
              <a:lnSpc>
                <a:spcPct val="130000"/>
              </a:lnSpc>
              <a:defRPr/>
            </a:pPr>
            <a:r>
              <a:rPr lang="en-US" dirty="0">
                <a:solidFill>
                  <a:schemeClr val="tx1"/>
                </a:solidFill>
                <a:latin typeface="Times New Roman" panose="02020603050405020304" pitchFamily="18" charset="0"/>
                <a:cs typeface="Times New Roman" panose="02020603050405020304" pitchFamily="18" charset="0"/>
              </a:rPr>
              <a:t>c</a:t>
            </a:r>
            <a:r>
              <a:rPr lang="vi-VN" dirty="0">
                <a:solidFill>
                  <a:schemeClr val="tx1"/>
                </a:solidFill>
                <a:latin typeface="Times New Roman" panose="02020603050405020304" pitchFamily="18" charset="0"/>
                <a:cs typeface="Times New Roman" panose="02020603050405020304" pitchFamily="18" charset="0"/>
              </a:rPr>
              <a:t>hiều cao theo tuổi hoặc suy </a:t>
            </a:r>
          </a:p>
          <a:p>
            <a:pPr algn="ctr">
              <a:lnSpc>
                <a:spcPct val="130000"/>
              </a:lnSpc>
              <a:defRPr/>
            </a:pPr>
            <a:r>
              <a:rPr lang="en-US" dirty="0">
                <a:solidFill>
                  <a:schemeClr val="tx1"/>
                </a:solidFill>
                <a:latin typeface="Times New Roman" panose="02020603050405020304" pitchFamily="18" charset="0"/>
                <a:cs typeface="Times New Roman" panose="02020603050405020304" pitchFamily="18" charset="0"/>
              </a:rPr>
              <a:t>d</a:t>
            </a:r>
            <a:r>
              <a:rPr lang="vi-VN" dirty="0">
                <a:solidFill>
                  <a:schemeClr val="tx1"/>
                </a:solidFill>
                <a:latin typeface="Times New Roman" panose="02020603050405020304" pitchFamily="18" charset="0"/>
                <a:cs typeface="Times New Roman" panose="02020603050405020304" pitchFamily="18" charset="0"/>
              </a:rPr>
              <a:t>inh dưỡng cân nặng theo tuổi</a:t>
            </a:r>
            <a:endParaRPr lang="en-US"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endParaRPr lang="en-US" dirty="0">
              <a:solidFill>
                <a:schemeClr val="tx1"/>
              </a:solidFill>
              <a:latin typeface="Arial" pitchFamily="34" charset="0"/>
              <a:cs typeface="Arial" pitchFamily="34" charset="0"/>
            </a:endParaRPr>
          </a:p>
        </p:txBody>
      </p:sp>
      <p:sp>
        <p:nvSpPr>
          <p:cNvPr id="22531" name="AutoShape 8">
            <a:extLst>
              <a:ext uri="{FF2B5EF4-FFF2-40B4-BE49-F238E27FC236}">
                <a16:creationId xmlns:a16="http://schemas.microsoft.com/office/drawing/2014/main" id="{FD806612-0E0B-533F-823E-B8FDEA003261}"/>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AutoShape 5">
            <a:extLst>
              <a:ext uri="{FF2B5EF4-FFF2-40B4-BE49-F238E27FC236}">
                <a16:creationId xmlns:a16="http://schemas.microsoft.com/office/drawing/2014/main" id="{ACD422EC-F495-5A72-F3B9-DF6707134328}"/>
              </a:ext>
            </a:extLst>
          </p:cNvPr>
          <p:cNvSpPr>
            <a:spLocks noChangeArrowheads="1"/>
          </p:cNvSpPr>
          <p:nvPr/>
        </p:nvSpPr>
        <p:spPr bwMode="auto">
          <a:xfrm>
            <a:off x="5545138" y="2952318"/>
            <a:ext cx="3514725" cy="244951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b="1" dirty="0">
                <a:solidFill>
                  <a:schemeClr val="tx1"/>
                </a:solidFill>
                <a:latin typeface="Times New Roman" panose="02020603050405020304" pitchFamily="18" charset="0"/>
                <a:cs typeface="Times New Roman" panose="02020603050405020304" pitchFamily="18" charset="0"/>
              </a:rPr>
              <a:t>BẢO HIỂM Y TẾ</a:t>
            </a:r>
          </a:p>
          <a:p>
            <a:pPr algn="ctr">
              <a:lnSpc>
                <a:spcPct val="130000"/>
              </a:lnSpc>
              <a:defRPr/>
            </a:pPr>
            <a:r>
              <a:rPr lang="vi-VN" dirty="0">
                <a:solidFill>
                  <a:schemeClr val="tx1"/>
                </a:solidFill>
                <a:latin typeface="Times New Roman" panose="02020603050405020304" pitchFamily="18" charset="0"/>
                <a:cs typeface="Times New Roman" panose="02020603050405020304" pitchFamily="18" charset="0"/>
              </a:rPr>
              <a:t>Hộ gia đình có ít nhất một người từ </a:t>
            </a:r>
          </a:p>
          <a:p>
            <a:pPr algn="ctr">
              <a:lnSpc>
                <a:spcPct val="130000"/>
              </a:lnSpc>
              <a:defRPr/>
            </a:pPr>
            <a:r>
              <a:rPr lang="vi-VN" dirty="0">
                <a:solidFill>
                  <a:schemeClr val="tx1"/>
                </a:solidFill>
                <a:latin typeface="Times New Roman" panose="02020603050405020304" pitchFamily="18" charset="0"/>
                <a:cs typeface="Times New Roman" panose="02020603050405020304" pitchFamily="18" charset="0"/>
              </a:rPr>
              <a:t>đủ 6 tuổi trở lên hiện không có bảo </a:t>
            </a:r>
          </a:p>
          <a:p>
            <a:pPr algn="ctr">
              <a:lnSpc>
                <a:spcPct val="130000"/>
              </a:lnSpc>
              <a:defRPr/>
            </a:pPr>
            <a:r>
              <a:rPr lang="vi-VN" dirty="0">
                <a:solidFill>
                  <a:schemeClr val="tx1"/>
                </a:solidFill>
                <a:latin typeface="Times New Roman" panose="02020603050405020304" pitchFamily="18" charset="0"/>
                <a:cs typeface="Times New Roman" panose="02020603050405020304" pitchFamily="18" charset="0"/>
              </a:rPr>
              <a:t>hiểm y tế </a:t>
            </a:r>
          </a:p>
        </p:txBody>
      </p:sp>
      <p:sp>
        <p:nvSpPr>
          <p:cNvPr id="20" name="Oval 19">
            <a:extLst>
              <a:ext uri="{FF2B5EF4-FFF2-40B4-BE49-F238E27FC236}">
                <a16:creationId xmlns:a16="http://schemas.microsoft.com/office/drawing/2014/main" id="{CA2F12EC-03F5-C6B2-230A-8A218AB763F9}"/>
              </a:ext>
            </a:extLst>
          </p:cNvPr>
          <p:cNvSpPr/>
          <p:nvPr/>
        </p:nvSpPr>
        <p:spPr>
          <a:xfrm>
            <a:off x="3498274" y="1348734"/>
            <a:ext cx="2971800" cy="1295400"/>
          </a:xfrm>
          <a:prstGeom prst="ellipse">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vi-VN" sz="2000" b="1" dirty="0">
                <a:solidFill>
                  <a:schemeClr val="tx1"/>
                </a:solidFill>
                <a:latin typeface="Times New Roman" pitchFamily="18" charset="0"/>
                <a:cs typeface="Times New Roman" pitchFamily="18" charset="0"/>
              </a:rPr>
              <a:t>2. Y TẾ </a:t>
            </a:r>
          </a:p>
        </p:txBody>
      </p:sp>
      <p:sp>
        <p:nvSpPr>
          <p:cNvPr id="9" name="Title 1">
            <a:extLst>
              <a:ext uri="{FF2B5EF4-FFF2-40B4-BE49-F238E27FC236}">
                <a16:creationId xmlns:a16="http://schemas.microsoft.com/office/drawing/2014/main" id="{1FEA6A31-86A7-4641-B098-216DF4260758}"/>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6A8D84E7-1CB6-A4AF-A0B0-BBA26CB4BA78}"/>
              </a:ext>
            </a:extLst>
          </p:cNvPr>
          <p:cNvSpPr>
            <a:spLocks noChangeArrowheads="1"/>
          </p:cNvSpPr>
          <p:nvPr/>
        </p:nvSpPr>
        <p:spPr bwMode="auto">
          <a:xfrm>
            <a:off x="943120" y="2931826"/>
            <a:ext cx="3886200" cy="304958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b="1" dirty="0">
                <a:latin typeface="Times New Roman" pitchFamily="18" charset="0"/>
                <a:cs typeface="Times New Roman" pitchFamily="18" charset="0"/>
              </a:rPr>
              <a:t>TRÌNH ĐỘ </a:t>
            </a:r>
            <a:r>
              <a:rPr lang="en-US" b="1" dirty="0">
                <a:latin typeface="Times New Roman" pitchFamily="18" charset="0"/>
                <a:cs typeface="Times New Roman" pitchFamily="18" charset="0"/>
              </a:rPr>
              <a:t>GIÁO DỤC</a:t>
            </a:r>
            <a:r>
              <a:rPr lang="vi-VN" b="1" dirty="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algn="ctr">
              <a:lnSpc>
                <a:spcPct val="130000"/>
              </a:lnSpc>
              <a:defRPr/>
            </a:pPr>
            <a:r>
              <a:rPr lang="vi-VN" b="1" dirty="0">
                <a:latin typeface="Times New Roman" pitchFamily="18" charset="0"/>
                <a:cs typeface="Times New Roman" pitchFamily="18" charset="0"/>
              </a:rPr>
              <a:t>CỦA NGƯỜI LỚN</a:t>
            </a:r>
          </a:p>
          <a:p>
            <a:pPr algn="ctr">
              <a:lnSpc>
                <a:spcPct val="130000"/>
              </a:lnSpc>
              <a:defRPr/>
            </a:pPr>
            <a:r>
              <a:rPr lang="vi-VN" dirty="0">
                <a:latin typeface="Times New Roman" pitchFamily="18" charset="0"/>
                <a:cs typeface="Times New Roman" pitchFamily="18" charset="0"/>
              </a:rPr>
              <a:t>Hộ gia đình có ít nhất một người trong </a:t>
            </a:r>
            <a:endParaRPr lang="en-US" dirty="0">
              <a:latin typeface="Times New Roman" pitchFamily="18" charset="0"/>
              <a:cs typeface="Times New Roman" pitchFamily="18" charset="0"/>
            </a:endParaRPr>
          </a:p>
          <a:p>
            <a:pPr algn="ctr">
              <a:lnSpc>
                <a:spcPct val="130000"/>
              </a:lnSpc>
              <a:defRPr/>
            </a:pPr>
            <a:r>
              <a:rPr lang="vi-VN" dirty="0">
                <a:latin typeface="Times New Roman" pitchFamily="18" charset="0"/>
                <a:cs typeface="Times New Roman" pitchFamily="18" charset="0"/>
              </a:rPr>
              <a:t>độ tuổi từ 16 tuổi đến 30 tuổi không </a:t>
            </a:r>
            <a:endParaRPr lang="en-US" dirty="0">
              <a:latin typeface="Times New Roman" pitchFamily="18" charset="0"/>
              <a:cs typeface="Times New Roman" pitchFamily="18" charset="0"/>
            </a:endParaRPr>
          </a:p>
          <a:p>
            <a:pPr algn="ctr">
              <a:lnSpc>
                <a:spcPct val="130000"/>
              </a:lnSpc>
              <a:defRPr/>
            </a:pPr>
            <a:r>
              <a:rPr lang="vi-VN" dirty="0">
                <a:latin typeface="Times New Roman" pitchFamily="18" charset="0"/>
                <a:cs typeface="Times New Roman" pitchFamily="18" charset="0"/>
              </a:rPr>
              <a:t>tham gia các khóa đào tạo hoặc không có </a:t>
            </a:r>
            <a:endParaRPr lang="en-US" dirty="0">
              <a:latin typeface="Times New Roman" pitchFamily="18" charset="0"/>
              <a:cs typeface="Times New Roman" pitchFamily="18" charset="0"/>
            </a:endParaRPr>
          </a:p>
          <a:p>
            <a:pPr algn="ctr">
              <a:lnSpc>
                <a:spcPct val="130000"/>
              </a:lnSpc>
              <a:defRPr/>
            </a:pPr>
            <a:r>
              <a:rPr lang="vi-VN" dirty="0">
                <a:latin typeface="Times New Roman" pitchFamily="18" charset="0"/>
                <a:cs typeface="Times New Roman" pitchFamily="18" charset="0"/>
              </a:rPr>
              <a:t>bằng cấp, chứng</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chỉ giáo dục đào tạo </a:t>
            </a:r>
            <a:endParaRPr lang="en-US" dirty="0">
              <a:latin typeface="Times New Roman" pitchFamily="18" charset="0"/>
              <a:cs typeface="Times New Roman" pitchFamily="18" charset="0"/>
            </a:endParaRPr>
          </a:p>
          <a:p>
            <a:pPr algn="ctr">
              <a:lnSpc>
                <a:spcPct val="130000"/>
              </a:lnSpc>
              <a:defRPr/>
            </a:pPr>
            <a:r>
              <a:rPr lang="vi-VN" dirty="0">
                <a:latin typeface="Times New Roman" pitchFamily="18" charset="0"/>
                <a:cs typeface="Times New Roman" pitchFamily="18" charset="0"/>
              </a:rPr>
              <a:t>so với độ tuổi tương ứng </a:t>
            </a:r>
          </a:p>
        </p:txBody>
      </p:sp>
      <p:sp>
        <p:nvSpPr>
          <p:cNvPr id="23555" name="AutoShape 8">
            <a:extLst>
              <a:ext uri="{FF2B5EF4-FFF2-40B4-BE49-F238E27FC236}">
                <a16:creationId xmlns:a16="http://schemas.microsoft.com/office/drawing/2014/main" id="{66206CA8-9E7E-1408-EE15-58F5B24E0191}"/>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AutoShape 5">
            <a:extLst>
              <a:ext uri="{FF2B5EF4-FFF2-40B4-BE49-F238E27FC236}">
                <a16:creationId xmlns:a16="http://schemas.microsoft.com/office/drawing/2014/main" id="{CEE33DF9-303E-D071-CF6E-721CE9893FE4}"/>
              </a:ext>
            </a:extLst>
          </p:cNvPr>
          <p:cNvSpPr>
            <a:spLocks noChangeArrowheads="1"/>
          </p:cNvSpPr>
          <p:nvPr/>
        </p:nvSpPr>
        <p:spPr bwMode="auto">
          <a:xfrm>
            <a:off x="5737370" y="2925476"/>
            <a:ext cx="3884612" cy="3049587"/>
          </a:xfrm>
          <a:prstGeom prst="roundRect">
            <a:avLst>
              <a:gd name="adj" fmla="val 18368"/>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sz="1600" b="1" dirty="0">
                <a:solidFill>
                  <a:schemeClr val="tx1"/>
                </a:solidFill>
                <a:latin typeface="Times New Roman" pitchFamily="18" charset="0"/>
                <a:cs typeface="Times New Roman" pitchFamily="18" charset="0"/>
              </a:rPr>
              <a:t>TÌNH TRẠNG ĐI HỌC </a:t>
            </a:r>
          </a:p>
          <a:p>
            <a:pPr algn="ctr">
              <a:lnSpc>
                <a:spcPct val="130000"/>
              </a:lnSpc>
              <a:defRPr/>
            </a:pPr>
            <a:r>
              <a:rPr lang="vi-VN" sz="1600" b="1" dirty="0">
                <a:solidFill>
                  <a:schemeClr val="tx1"/>
                </a:solidFill>
                <a:latin typeface="Times New Roman" pitchFamily="18" charset="0"/>
                <a:cs typeface="Times New Roman" pitchFamily="18" charset="0"/>
              </a:rPr>
              <a:t>CỦA TRẺ EM</a:t>
            </a:r>
          </a:p>
          <a:p>
            <a:pPr algn="ctr">
              <a:lnSpc>
                <a:spcPct val="130000"/>
              </a:lnSpc>
              <a:defRPr/>
            </a:pPr>
            <a:r>
              <a:rPr lang="vi-VN" dirty="0">
                <a:solidFill>
                  <a:schemeClr val="tx1"/>
                </a:solidFill>
                <a:latin typeface="Times New Roman" pitchFamily="18" charset="0"/>
                <a:cs typeface="Times New Roman" pitchFamily="18" charset="0"/>
              </a:rPr>
              <a:t>Hộ gia đình có ít nhất 1 trẻ em từ 3</a:t>
            </a:r>
          </a:p>
          <a:p>
            <a:pPr algn="ctr">
              <a:lnSpc>
                <a:spcPct val="130000"/>
              </a:lnSpc>
              <a:defRPr/>
            </a:pPr>
            <a:r>
              <a:rPr lang="vi-VN" dirty="0">
                <a:solidFill>
                  <a:schemeClr val="tx1"/>
                </a:solidFill>
                <a:latin typeface="Times New Roman" pitchFamily="18" charset="0"/>
                <a:cs typeface="Times New Roman" pitchFamily="18" charset="0"/>
              </a:rPr>
              <a:t> tuổi đến dưới 16 tuổi không được </a:t>
            </a:r>
          </a:p>
          <a:p>
            <a:pPr algn="ctr">
              <a:lnSpc>
                <a:spcPct val="130000"/>
              </a:lnSpc>
              <a:defRPr/>
            </a:pPr>
            <a:r>
              <a:rPr lang="vi-VN" dirty="0">
                <a:solidFill>
                  <a:schemeClr val="tx1"/>
                </a:solidFill>
                <a:latin typeface="Times New Roman" pitchFamily="18" charset="0"/>
                <a:cs typeface="Times New Roman" pitchFamily="18" charset="0"/>
              </a:rPr>
              <a:t>học đúng bậc, cấp học phù hợp với </a:t>
            </a:r>
          </a:p>
          <a:p>
            <a:pPr algn="ctr">
              <a:lnSpc>
                <a:spcPct val="130000"/>
              </a:lnSpc>
              <a:defRPr/>
            </a:pPr>
            <a:r>
              <a:rPr lang="vi-VN" dirty="0">
                <a:solidFill>
                  <a:schemeClr val="tx1"/>
                </a:solidFill>
                <a:latin typeface="Times New Roman" pitchFamily="18" charset="0"/>
                <a:cs typeface="Times New Roman" pitchFamily="18" charset="0"/>
              </a:rPr>
              <a:t>độ tuổi</a:t>
            </a:r>
          </a:p>
        </p:txBody>
      </p:sp>
      <p:sp>
        <p:nvSpPr>
          <p:cNvPr id="20" name="Oval 19">
            <a:extLst>
              <a:ext uri="{FF2B5EF4-FFF2-40B4-BE49-F238E27FC236}">
                <a16:creationId xmlns:a16="http://schemas.microsoft.com/office/drawing/2014/main" id="{B2C05F9E-CA79-8637-3C1E-32F9CC12009D}"/>
              </a:ext>
            </a:extLst>
          </p:cNvPr>
          <p:cNvSpPr/>
          <p:nvPr/>
        </p:nvSpPr>
        <p:spPr>
          <a:xfrm>
            <a:off x="3640282" y="1545937"/>
            <a:ext cx="2971800" cy="990600"/>
          </a:xfrm>
          <a:prstGeom prst="ellips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vi-VN" sz="2000" b="1" dirty="0">
                <a:solidFill>
                  <a:schemeClr val="tx1"/>
                </a:solidFill>
                <a:latin typeface="Times New Roman" pitchFamily="18" charset="0"/>
                <a:cs typeface="Times New Roman" pitchFamily="18" charset="0"/>
              </a:rPr>
              <a:t>3. Giáo dục</a:t>
            </a:r>
          </a:p>
        </p:txBody>
      </p:sp>
      <p:sp>
        <p:nvSpPr>
          <p:cNvPr id="7" name="Title 1">
            <a:extLst>
              <a:ext uri="{FF2B5EF4-FFF2-40B4-BE49-F238E27FC236}">
                <a16:creationId xmlns:a16="http://schemas.microsoft.com/office/drawing/2014/main" id="{C181CF8C-A3B3-405A-A6EC-59EE2C021CB8}"/>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12843BE4-E13C-D4D0-1753-957466A0ECF6}"/>
              </a:ext>
            </a:extLst>
          </p:cNvPr>
          <p:cNvSpPr>
            <a:spLocks noChangeArrowheads="1"/>
          </p:cNvSpPr>
          <p:nvPr/>
        </p:nvSpPr>
        <p:spPr bwMode="auto">
          <a:xfrm>
            <a:off x="639764" y="2845905"/>
            <a:ext cx="4267200" cy="307181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b="1" dirty="0">
                <a:latin typeface="Times New Roman" pitchFamily="18" charset="0"/>
                <a:cs typeface="Times New Roman" pitchFamily="18" charset="0"/>
              </a:rPr>
              <a:t>CHẤT LƯỢNG NHÀ Ở</a:t>
            </a:r>
          </a:p>
          <a:p>
            <a:pPr algn="ctr">
              <a:lnSpc>
                <a:spcPct val="130000"/>
              </a:lnSpc>
              <a:defRPr/>
            </a:pPr>
            <a:r>
              <a:rPr lang="vi-VN" dirty="0">
                <a:latin typeface="Times New Roman" pitchFamily="18" charset="0"/>
                <a:cs typeface="Times New Roman" pitchFamily="18" charset="0"/>
              </a:rPr>
              <a:t>Hộ gia đình đang sống trong ngôi </a:t>
            </a:r>
            <a:r>
              <a:rPr lang="vi-VN">
                <a:latin typeface="Times New Roman" pitchFamily="18" charset="0"/>
                <a:cs typeface="Times New Roman" pitchFamily="18" charset="0"/>
              </a:rPr>
              <a:t>nhà/</a:t>
            </a:r>
            <a:endParaRPr lang="en-US">
              <a:latin typeface="Times New Roman" pitchFamily="18" charset="0"/>
              <a:cs typeface="Times New Roman" pitchFamily="18" charset="0"/>
            </a:endParaRPr>
          </a:p>
          <a:p>
            <a:pPr algn="ctr">
              <a:lnSpc>
                <a:spcPct val="130000"/>
              </a:lnSpc>
              <a:defRPr/>
            </a:pPr>
            <a:r>
              <a:rPr lang="vi-VN">
                <a:latin typeface="Times New Roman" pitchFamily="18" charset="0"/>
                <a:cs typeface="Times New Roman" pitchFamily="18" charset="0"/>
              </a:rPr>
              <a:t>căn </a:t>
            </a:r>
            <a:r>
              <a:rPr lang="vi-VN" dirty="0">
                <a:latin typeface="Times New Roman" pitchFamily="18" charset="0"/>
                <a:cs typeface="Times New Roman" pitchFamily="18" charset="0"/>
              </a:rPr>
              <a:t>hộ thuộc loại không bền chắc </a:t>
            </a:r>
          </a:p>
          <a:p>
            <a:pPr algn="ctr">
              <a:lnSpc>
                <a:spcPct val="130000"/>
              </a:lnSpc>
              <a:defRPr/>
            </a:pPr>
            <a:r>
              <a:rPr lang="vi-VN" i="1" dirty="0">
                <a:latin typeface="Times New Roman" pitchFamily="18" charset="0"/>
                <a:cs typeface="Times New Roman" pitchFamily="18" charset="0"/>
              </a:rPr>
              <a:t>(</a:t>
            </a:r>
            <a:r>
              <a:rPr lang="vi-VN" i="1" dirty="0">
                <a:solidFill>
                  <a:srgbClr val="FF0000"/>
                </a:solidFill>
                <a:latin typeface="Times New Roman" pitchFamily="18" charset="0"/>
                <a:cs typeface="Times New Roman" pitchFamily="18" charset="0"/>
              </a:rPr>
              <a:t>trong ba kết cấu chính là tường, cột, </a:t>
            </a:r>
          </a:p>
          <a:p>
            <a:pPr algn="ctr">
              <a:lnSpc>
                <a:spcPct val="130000"/>
              </a:lnSpc>
              <a:defRPr/>
            </a:pPr>
            <a:r>
              <a:rPr lang="vi-VN" i="1" dirty="0">
                <a:solidFill>
                  <a:srgbClr val="FF0000"/>
                </a:solidFill>
                <a:latin typeface="Times New Roman" pitchFamily="18" charset="0"/>
                <a:cs typeface="Times New Roman" pitchFamily="18" charset="0"/>
              </a:rPr>
              <a:t>mái thì có ít nhất hai kết cấu được</a:t>
            </a:r>
          </a:p>
          <a:p>
            <a:pPr algn="ctr">
              <a:lnSpc>
                <a:spcPct val="130000"/>
              </a:lnSpc>
              <a:defRPr/>
            </a:pPr>
            <a:r>
              <a:rPr lang="vi-VN" i="1" dirty="0">
                <a:solidFill>
                  <a:srgbClr val="FF0000"/>
                </a:solidFill>
                <a:latin typeface="Times New Roman" pitchFamily="18" charset="0"/>
                <a:cs typeface="Times New Roman" pitchFamily="18" charset="0"/>
              </a:rPr>
              <a:t> làm bằng vật liệu không bền chắc</a:t>
            </a:r>
            <a:r>
              <a:rPr lang="vi-VN" i="1" dirty="0">
                <a:latin typeface="Times New Roman" pitchFamily="18" charset="0"/>
                <a:cs typeface="Times New Roman" pitchFamily="18" charset="0"/>
              </a:rPr>
              <a:t>).</a:t>
            </a:r>
            <a:endParaRPr lang="vi-VN" dirty="0">
              <a:latin typeface="Times New Roman" pitchFamily="18" charset="0"/>
              <a:cs typeface="Times New Roman" pitchFamily="18" charset="0"/>
            </a:endParaRPr>
          </a:p>
        </p:txBody>
      </p:sp>
      <p:sp>
        <p:nvSpPr>
          <p:cNvPr id="24579" name="AutoShape 8">
            <a:extLst>
              <a:ext uri="{FF2B5EF4-FFF2-40B4-BE49-F238E27FC236}">
                <a16:creationId xmlns:a16="http://schemas.microsoft.com/office/drawing/2014/main" id="{AF19FFD0-85C7-FCA2-C530-2C6C8138BFFF}"/>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AutoShape 5">
            <a:extLst>
              <a:ext uri="{FF2B5EF4-FFF2-40B4-BE49-F238E27FC236}">
                <a16:creationId xmlns:a16="http://schemas.microsoft.com/office/drawing/2014/main" id="{53B8846E-D11D-26EE-41AC-F34BBCE759F7}"/>
              </a:ext>
            </a:extLst>
          </p:cNvPr>
          <p:cNvSpPr>
            <a:spLocks noChangeArrowheads="1"/>
          </p:cNvSpPr>
          <p:nvPr/>
        </p:nvSpPr>
        <p:spPr bwMode="auto">
          <a:xfrm>
            <a:off x="5761040" y="2845904"/>
            <a:ext cx="3952803" cy="3060700"/>
          </a:xfrm>
          <a:prstGeom prst="roundRect">
            <a:avLst>
              <a:gd name="adj" fmla="val 18368"/>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b="1" dirty="0">
                <a:solidFill>
                  <a:schemeClr val="tx1"/>
                </a:solidFill>
                <a:latin typeface="Times New Roman" pitchFamily="18" charset="0"/>
                <a:cs typeface="Times New Roman" pitchFamily="18" charset="0"/>
              </a:rPr>
              <a:t>DIỆN TÍCH NHÀ </a:t>
            </a:r>
            <a:r>
              <a:rPr lang="vi-VN" b="1">
                <a:solidFill>
                  <a:schemeClr val="tx1"/>
                </a:solidFill>
                <a:latin typeface="Times New Roman" pitchFamily="18" charset="0"/>
                <a:cs typeface="Times New Roman" pitchFamily="18" charset="0"/>
              </a:rPr>
              <a:t>Ở </a:t>
            </a:r>
            <a:endParaRPr lang="en-US" b="1">
              <a:solidFill>
                <a:schemeClr val="tx1"/>
              </a:solidFill>
              <a:latin typeface="Times New Roman" pitchFamily="18" charset="0"/>
              <a:cs typeface="Times New Roman" pitchFamily="18" charset="0"/>
            </a:endParaRPr>
          </a:p>
          <a:p>
            <a:pPr algn="ctr">
              <a:lnSpc>
                <a:spcPct val="130000"/>
              </a:lnSpc>
              <a:defRPr/>
            </a:pPr>
            <a:r>
              <a:rPr lang="vi-VN" b="1">
                <a:solidFill>
                  <a:schemeClr val="tx1"/>
                </a:solidFill>
                <a:latin typeface="Times New Roman" pitchFamily="18" charset="0"/>
                <a:cs typeface="Times New Roman" pitchFamily="18" charset="0"/>
              </a:rPr>
              <a:t>BÌNH </a:t>
            </a:r>
            <a:r>
              <a:rPr lang="vi-VN" b="1" dirty="0">
                <a:solidFill>
                  <a:schemeClr val="tx1"/>
                </a:solidFill>
                <a:latin typeface="Times New Roman" pitchFamily="18" charset="0"/>
                <a:cs typeface="Times New Roman" pitchFamily="18" charset="0"/>
              </a:rPr>
              <a:t>QUÂN ĐẦU NGƯỜI</a:t>
            </a:r>
          </a:p>
          <a:p>
            <a:pPr algn="ctr">
              <a:lnSpc>
                <a:spcPct val="130000"/>
              </a:lnSpc>
              <a:defRPr/>
            </a:pPr>
            <a:r>
              <a:rPr lang="vi-VN" dirty="0">
                <a:solidFill>
                  <a:schemeClr val="tx1"/>
                </a:solidFill>
                <a:latin typeface="Times New Roman" pitchFamily="18" charset="0"/>
                <a:cs typeface="Times New Roman" pitchFamily="18" charset="0"/>
              </a:rPr>
              <a:t>Diện tích nhà ở bình </a:t>
            </a:r>
            <a:r>
              <a:rPr lang="vi-VN">
                <a:solidFill>
                  <a:schemeClr val="tx1"/>
                </a:solidFill>
                <a:latin typeface="Times New Roman" pitchFamily="18" charset="0"/>
                <a:cs typeface="Times New Roman" pitchFamily="18" charset="0"/>
              </a:rPr>
              <a:t>quân đầu</a:t>
            </a:r>
            <a:r>
              <a:rPr lang="en-US">
                <a:solidFill>
                  <a:schemeClr val="tx1"/>
                </a:solidFill>
                <a:latin typeface="Times New Roman" pitchFamily="18" charset="0"/>
                <a:cs typeface="Times New Roman" pitchFamily="18" charset="0"/>
              </a:rPr>
              <a:t> n</a:t>
            </a:r>
            <a:r>
              <a:rPr lang="vi-VN">
                <a:solidFill>
                  <a:schemeClr val="tx1"/>
                </a:solidFill>
                <a:latin typeface="Times New Roman" pitchFamily="18" charset="0"/>
                <a:cs typeface="Times New Roman" pitchFamily="18" charset="0"/>
              </a:rPr>
              <a:t>gười</a:t>
            </a:r>
            <a:endParaRPr lang="en-US">
              <a:solidFill>
                <a:schemeClr val="tx1"/>
              </a:solidFill>
              <a:latin typeface="Times New Roman" pitchFamily="18" charset="0"/>
              <a:cs typeface="Times New Roman" pitchFamily="18" charset="0"/>
            </a:endParaRPr>
          </a:p>
          <a:p>
            <a:pPr algn="ctr">
              <a:lnSpc>
                <a:spcPct val="130000"/>
              </a:lnSpc>
              <a:defRPr/>
            </a:pPr>
            <a:r>
              <a:rPr lang="vi-VN">
                <a:solidFill>
                  <a:schemeClr val="tx1"/>
                </a:solidFill>
                <a:latin typeface="Times New Roman" pitchFamily="18" charset="0"/>
                <a:cs typeface="Times New Roman" pitchFamily="18" charset="0"/>
              </a:rPr>
              <a:t>của </a:t>
            </a:r>
            <a:r>
              <a:rPr lang="vi-VN" dirty="0">
                <a:solidFill>
                  <a:schemeClr val="tx1"/>
                </a:solidFill>
                <a:latin typeface="Times New Roman" pitchFamily="18" charset="0"/>
                <a:cs typeface="Times New Roman" pitchFamily="18" charset="0"/>
              </a:rPr>
              <a:t>hộ gia đình nhỏ hơn 8m</a:t>
            </a:r>
            <a:r>
              <a:rPr lang="vi-VN" baseline="30000" dirty="0">
                <a:solidFill>
                  <a:schemeClr val="tx1"/>
                </a:solidFill>
                <a:latin typeface="Times New Roman" pitchFamily="18" charset="0"/>
                <a:cs typeface="Times New Roman" pitchFamily="18" charset="0"/>
              </a:rPr>
              <a:t>2</a:t>
            </a:r>
            <a:r>
              <a:rPr lang="vi-VN" dirty="0"/>
              <a:t>.</a:t>
            </a:r>
            <a:endParaRPr lang="vi-VN" dirty="0">
              <a:solidFill>
                <a:srgbClr val="6600FF"/>
              </a:solidFill>
              <a:latin typeface="Times New Roman" pitchFamily="18" charset="0"/>
              <a:cs typeface="Times New Roman" pitchFamily="18" charset="0"/>
            </a:endParaRPr>
          </a:p>
        </p:txBody>
      </p:sp>
      <p:sp>
        <p:nvSpPr>
          <p:cNvPr id="20" name="Oval 19">
            <a:extLst>
              <a:ext uri="{FF2B5EF4-FFF2-40B4-BE49-F238E27FC236}">
                <a16:creationId xmlns:a16="http://schemas.microsoft.com/office/drawing/2014/main" id="{A6BAF3DB-79B3-AF85-AD87-9235C4076339}"/>
              </a:ext>
            </a:extLst>
          </p:cNvPr>
          <p:cNvSpPr/>
          <p:nvPr/>
        </p:nvSpPr>
        <p:spPr>
          <a:xfrm>
            <a:off x="3421064" y="1394929"/>
            <a:ext cx="2971800" cy="990600"/>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vi-VN" sz="2000" b="1" dirty="0">
                <a:solidFill>
                  <a:schemeClr val="tx1"/>
                </a:solidFill>
                <a:latin typeface="Times New Roman" pitchFamily="18" charset="0"/>
                <a:cs typeface="Times New Roman" pitchFamily="18" charset="0"/>
              </a:rPr>
              <a:t>4. NHÀ Ở</a:t>
            </a:r>
          </a:p>
        </p:txBody>
      </p:sp>
      <p:sp>
        <p:nvSpPr>
          <p:cNvPr id="7" name="Title 1">
            <a:extLst>
              <a:ext uri="{FF2B5EF4-FFF2-40B4-BE49-F238E27FC236}">
                <a16:creationId xmlns:a16="http://schemas.microsoft.com/office/drawing/2014/main" id="{2F950717-5AA4-4C02-8B7B-E8B2591F919C}"/>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7020F89A-00E8-628A-FD9D-1E095E44EEFD}"/>
              </a:ext>
            </a:extLst>
          </p:cNvPr>
          <p:cNvSpPr>
            <a:spLocks noChangeArrowheads="1"/>
          </p:cNvSpPr>
          <p:nvPr/>
        </p:nvSpPr>
        <p:spPr bwMode="auto">
          <a:xfrm>
            <a:off x="1828800" y="3252789"/>
            <a:ext cx="4267200" cy="294322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b="1" dirty="0">
                <a:latin typeface="Times New Roman" panose="02020603050405020304" pitchFamily="18" charset="0"/>
                <a:cs typeface="Times New Roman" panose="02020603050405020304" pitchFamily="18" charset="0"/>
              </a:rPr>
              <a:t>NGUỒN NƯỚC SINH HOẠT</a:t>
            </a:r>
          </a:p>
          <a:p>
            <a:pPr algn="ctr">
              <a:lnSpc>
                <a:spcPct val="130000"/>
              </a:lnSpc>
              <a:defRPr/>
            </a:pPr>
            <a:r>
              <a:rPr lang="vi-VN" dirty="0">
                <a:latin typeface="Times New Roman" panose="02020603050405020304" pitchFamily="18" charset="0"/>
                <a:cs typeface="Times New Roman" panose="02020603050405020304" pitchFamily="18" charset="0"/>
              </a:rPr>
              <a:t>Hộ gia đình không tiếp cận được nguồn </a:t>
            </a:r>
          </a:p>
          <a:p>
            <a:pPr algn="ctr">
              <a:lnSpc>
                <a:spcPct val="130000"/>
              </a:lnSpc>
              <a:defRPr/>
            </a:pPr>
            <a:r>
              <a:rPr lang="vi-VN" dirty="0">
                <a:latin typeface="Times New Roman" panose="02020603050405020304" pitchFamily="18" charset="0"/>
                <a:cs typeface="Times New Roman" panose="02020603050405020304" pitchFamily="18" charset="0"/>
              </a:rPr>
              <a:t>nước sạch trong sinh hoạt </a:t>
            </a:r>
            <a:endParaRPr lang="en-US" dirty="0">
              <a:latin typeface="Times New Roman" panose="02020603050405020304" pitchFamily="18" charset="0"/>
              <a:cs typeface="Times New Roman" panose="02020603050405020304" pitchFamily="18" charset="0"/>
            </a:endParaRPr>
          </a:p>
          <a:p>
            <a:pPr algn="ctr">
              <a:lnSpc>
                <a:spcPct val="130000"/>
              </a:lnSpc>
              <a:defRPr/>
            </a:pPr>
            <a:r>
              <a:rPr lang="vi-VN" i="1" dirty="0">
                <a:latin typeface="Times New Roman" panose="02020603050405020304" pitchFamily="18" charset="0"/>
                <a:cs typeface="Times New Roman" panose="02020603050405020304" pitchFamily="18" charset="0"/>
              </a:rPr>
              <a:t>(</a:t>
            </a:r>
            <a:r>
              <a:rPr lang="vi-VN" i="1" dirty="0">
                <a:solidFill>
                  <a:srgbClr val="FF0000"/>
                </a:solidFill>
                <a:latin typeface="Times New Roman" panose="02020603050405020304" pitchFamily="18" charset="0"/>
                <a:cs typeface="Times New Roman" panose="02020603050405020304" pitchFamily="18" charset="0"/>
              </a:rPr>
              <a:t>nước máy, giếng khoan, giếng đào được </a:t>
            </a:r>
          </a:p>
          <a:p>
            <a:pPr algn="ctr">
              <a:lnSpc>
                <a:spcPct val="130000"/>
              </a:lnSpc>
              <a:defRPr/>
            </a:pPr>
            <a:r>
              <a:rPr lang="vi-VN" i="1" dirty="0">
                <a:solidFill>
                  <a:srgbClr val="FF0000"/>
                </a:solidFill>
                <a:latin typeface="Times New Roman" panose="02020603050405020304" pitchFamily="18" charset="0"/>
                <a:cs typeface="Times New Roman" panose="02020603050405020304" pitchFamily="18" charset="0"/>
              </a:rPr>
              <a:t>bảo vệ, nước khe/mó được bảo vệ </a:t>
            </a:r>
          </a:p>
          <a:p>
            <a:pPr algn="ctr">
              <a:lnSpc>
                <a:spcPct val="130000"/>
              </a:lnSpc>
              <a:defRPr/>
            </a:pPr>
            <a:r>
              <a:rPr lang="vi-VN" i="1" dirty="0">
                <a:solidFill>
                  <a:srgbClr val="FF0000"/>
                </a:solidFill>
                <a:latin typeface="Times New Roman" panose="02020603050405020304" pitchFamily="18" charset="0"/>
                <a:cs typeface="Times New Roman" panose="02020603050405020304" pitchFamily="18" charset="0"/>
              </a:rPr>
              <a:t>và nước m</a:t>
            </a:r>
            <a:r>
              <a:rPr lang="en-US" i="1" dirty="0" err="1">
                <a:solidFill>
                  <a:srgbClr val="FF0000"/>
                </a:solidFill>
                <a:latin typeface="Times New Roman" panose="02020603050405020304" pitchFamily="18" charset="0"/>
                <a:cs typeface="Times New Roman" panose="02020603050405020304" pitchFamily="18" charset="0"/>
              </a:rPr>
              <a:t>ua</a:t>
            </a:r>
            <a:r>
              <a:rPr lang="vi-VN" i="1" dirty="0">
                <a:solidFill>
                  <a:srgbClr val="FF0000"/>
                </a:solidFill>
                <a:latin typeface="Times New Roman" panose="02020603050405020304" pitchFamily="18" charset="0"/>
                <a:cs typeface="Times New Roman" panose="02020603050405020304" pitchFamily="18" charset="0"/>
              </a:rPr>
              <a:t>,</a:t>
            </a:r>
          </a:p>
          <a:p>
            <a:pPr algn="ctr">
              <a:lnSpc>
                <a:spcPct val="130000"/>
              </a:lnSpc>
              <a:defRPr/>
            </a:pPr>
            <a:r>
              <a:rPr lang="vi-VN" i="1" dirty="0">
                <a:solidFill>
                  <a:srgbClr val="FF0000"/>
                </a:solidFill>
                <a:latin typeface="Times New Roman" panose="02020603050405020304" pitchFamily="18" charset="0"/>
                <a:cs typeface="Times New Roman" panose="02020603050405020304" pitchFamily="18" charset="0"/>
              </a:rPr>
              <a:t> nước đóng chai bình</a:t>
            </a:r>
            <a:r>
              <a:rPr lang="vi-VN" i="1" dirty="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p:txBody>
      </p:sp>
      <p:sp>
        <p:nvSpPr>
          <p:cNvPr id="25603" name="AutoShape 8">
            <a:extLst>
              <a:ext uri="{FF2B5EF4-FFF2-40B4-BE49-F238E27FC236}">
                <a16:creationId xmlns:a16="http://schemas.microsoft.com/office/drawing/2014/main" id="{DF3260FB-2CFA-247A-07AD-8CF0563FE873}"/>
              </a:ext>
            </a:extLst>
          </p:cNvPr>
          <p:cNvSpPr>
            <a:spLocks noChangeAspect="1" noChangeArrowheads="1" noTextEdit="1"/>
          </p:cNvSpPr>
          <p:nvPr/>
        </p:nvSpPr>
        <p:spPr bwMode="gray">
          <a:xfrm flipH="1">
            <a:off x="6392864"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AutoShape 5">
            <a:extLst>
              <a:ext uri="{FF2B5EF4-FFF2-40B4-BE49-F238E27FC236}">
                <a16:creationId xmlns:a16="http://schemas.microsoft.com/office/drawing/2014/main" id="{29DA8045-28A9-28AE-6ABE-BA45FF76DBF8}"/>
              </a:ext>
            </a:extLst>
          </p:cNvPr>
          <p:cNvSpPr>
            <a:spLocks noChangeArrowheads="1"/>
          </p:cNvSpPr>
          <p:nvPr/>
        </p:nvSpPr>
        <p:spPr bwMode="auto">
          <a:xfrm>
            <a:off x="6950076" y="3241676"/>
            <a:ext cx="3641725" cy="2943225"/>
          </a:xfrm>
          <a:prstGeom prst="roundRect">
            <a:avLst>
              <a:gd name="adj" fmla="val 18368"/>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sz="2000" b="1" dirty="0">
                <a:solidFill>
                  <a:schemeClr val="tx1"/>
                </a:solidFill>
                <a:latin typeface="Times New Roman" pitchFamily="18" charset="0"/>
                <a:cs typeface="Times New Roman" pitchFamily="18" charset="0"/>
              </a:rPr>
              <a:t>NHÀ TIÊU HỢP VỆ SINH</a:t>
            </a:r>
          </a:p>
          <a:p>
            <a:pPr algn="ctr">
              <a:lnSpc>
                <a:spcPct val="130000"/>
              </a:lnSpc>
              <a:defRPr/>
            </a:pPr>
            <a:r>
              <a:rPr lang="vi-VN" sz="2000" dirty="0">
                <a:latin typeface="Times New Roman" pitchFamily="18" charset="0"/>
                <a:cs typeface="Times New Roman" pitchFamily="18" charset="0"/>
              </a:rPr>
              <a:t>Hộ gia đình không sử dụng </a:t>
            </a:r>
          </a:p>
          <a:p>
            <a:pPr algn="ctr">
              <a:lnSpc>
                <a:spcPct val="130000"/>
              </a:lnSpc>
              <a:defRPr/>
            </a:pPr>
            <a:r>
              <a:rPr lang="vi-VN" sz="2000" dirty="0">
                <a:latin typeface="Times New Roman" pitchFamily="18" charset="0"/>
                <a:cs typeface="Times New Roman" pitchFamily="18" charset="0"/>
              </a:rPr>
              <a:t>hố xí/nhà tiêu hợp vệ sinh </a:t>
            </a:r>
          </a:p>
          <a:p>
            <a:pPr algn="ctr">
              <a:lnSpc>
                <a:spcPct val="130000"/>
              </a:lnSpc>
              <a:defRPr/>
            </a:pPr>
            <a:r>
              <a:rPr lang="en-US" sz="2000" i="1" dirty="0">
                <a:solidFill>
                  <a:schemeClr val="tx1"/>
                </a:solidFill>
                <a:latin typeface="Times New Roman" pitchFamily="18" charset="0"/>
                <a:cs typeface="Times New Roman" pitchFamily="18" charset="0"/>
              </a:rPr>
              <a:t>(</a:t>
            </a:r>
            <a:r>
              <a:rPr lang="vi-VN" sz="2000" i="1" dirty="0">
                <a:solidFill>
                  <a:srgbClr val="FF0000"/>
                </a:solidFill>
                <a:latin typeface="Times New Roman" pitchFamily="18" charset="0"/>
                <a:cs typeface="Times New Roman" pitchFamily="18" charset="0"/>
              </a:rPr>
              <a:t>tự hoại/bán tự hoại, thấm </a:t>
            </a:r>
          </a:p>
          <a:p>
            <a:pPr algn="ctr">
              <a:lnSpc>
                <a:spcPct val="130000"/>
              </a:lnSpc>
              <a:defRPr/>
            </a:pPr>
            <a:r>
              <a:rPr lang="vi-VN" sz="2000" i="1" dirty="0">
                <a:solidFill>
                  <a:srgbClr val="FF0000"/>
                </a:solidFill>
                <a:latin typeface="Times New Roman" pitchFamily="18" charset="0"/>
                <a:cs typeface="Times New Roman" pitchFamily="18" charset="0"/>
              </a:rPr>
              <a:t>dội nước (Suilabh), cải tiến có ống </a:t>
            </a:r>
          </a:p>
          <a:p>
            <a:pPr algn="ctr">
              <a:lnSpc>
                <a:spcPct val="130000"/>
              </a:lnSpc>
              <a:defRPr/>
            </a:pPr>
            <a:r>
              <a:rPr lang="vi-VN" sz="2000" i="1" dirty="0">
                <a:solidFill>
                  <a:srgbClr val="FF0000"/>
                </a:solidFill>
                <a:latin typeface="Times New Roman" pitchFamily="18" charset="0"/>
                <a:cs typeface="Times New Roman" pitchFamily="18" charset="0"/>
              </a:rPr>
              <a:t>thông hơi (VIP), hố xí đào có bệ </a:t>
            </a:r>
            <a:endParaRPr lang="en-US" sz="2000" i="1" dirty="0">
              <a:solidFill>
                <a:srgbClr val="FF0000"/>
              </a:solidFill>
              <a:latin typeface="Times New Roman" pitchFamily="18" charset="0"/>
              <a:cs typeface="Times New Roman" pitchFamily="18" charset="0"/>
            </a:endParaRPr>
          </a:p>
          <a:p>
            <a:pPr algn="ctr">
              <a:lnSpc>
                <a:spcPct val="130000"/>
              </a:lnSpc>
              <a:defRPr/>
            </a:pPr>
            <a:r>
              <a:rPr lang="vi-VN" sz="2000" i="1" dirty="0">
                <a:solidFill>
                  <a:srgbClr val="FF0000"/>
                </a:solidFill>
                <a:latin typeface="Times New Roman" pitchFamily="18" charset="0"/>
                <a:cs typeface="Times New Roman" pitchFamily="18" charset="0"/>
              </a:rPr>
              <a:t>ngồi, hai ngăn</a:t>
            </a:r>
            <a:r>
              <a:rPr lang="vi-VN" sz="2000" i="1" dirty="0">
                <a:solidFill>
                  <a:schemeClr val="tx1"/>
                </a:solidFill>
              </a:rPr>
              <a:t>)</a:t>
            </a:r>
            <a:r>
              <a:rPr lang="vi-VN" sz="2000" i="1" dirty="0">
                <a:solidFill>
                  <a:srgbClr val="6600FF"/>
                </a:solidFill>
              </a:rPr>
              <a:t>.</a:t>
            </a:r>
            <a:endParaRPr lang="vi-VN" sz="2000" dirty="0">
              <a:solidFill>
                <a:srgbClr val="6600FF"/>
              </a:solidFill>
              <a:latin typeface="Times New Roman" pitchFamily="18" charset="0"/>
              <a:cs typeface="Times New Roman" pitchFamily="18" charset="0"/>
            </a:endParaRPr>
          </a:p>
        </p:txBody>
      </p:sp>
      <p:sp>
        <p:nvSpPr>
          <p:cNvPr id="20" name="Oval 19">
            <a:extLst>
              <a:ext uri="{FF2B5EF4-FFF2-40B4-BE49-F238E27FC236}">
                <a16:creationId xmlns:a16="http://schemas.microsoft.com/office/drawing/2014/main" id="{54269565-AC39-5E54-6EA4-E8E0627E16BE}"/>
              </a:ext>
            </a:extLst>
          </p:cNvPr>
          <p:cNvSpPr/>
          <p:nvPr/>
        </p:nvSpPr>
        <p:spPr>
          <a:xfrm>
            <a:off x="4114799" y="1790700"/>
            <a:ext cx="4022035" cy="990600"/>
          </a:xfrm>
          <a:prstGeom prst="ellipse">
            <a:avLst/>
          </a:prstGeom>
        </p:spPr>
        <p:style>
          <a:lnRef idx="2">
            <a:schemeClr val="accent5"/>
          </a:lnRef>
          <a:fillRef idx="1">
            <a:schemeClr val="lt1"/>
          </a:fillRef>
          <a:effectRef idx="0">
            <a:schemeClr val="accent5"/>
          </a:effectRef>
          <a:fontRef idx="minor">
            <a:schemeClr val="dk1"/>
          </a:fontRef>
        </p:style>
        <p:txBody>
          <a:bodyPr anchor="ctr"/>
          <a:lstStyle/>
          <a:p>
            <a:pPr algn="ctr">
              <a:defRPr/>
            </a:pPr>
            <a:r>
              <a:rPr lang="vi-VN" sz="2000" b="1" dirty="0">
                <a:solidFill>
                  <a:schemeClr val="tx1"/>
                </a:solidFill>
                <a:latin typeface="Times New Roman" pitchFamily="18" charset="0"/>
                <a:cs typeface="Times New Roman" pitchFamily="18" charset="0"/>
              </a:rPr>
              <a:t>5. NƯỚC SINH HOẠT VÀ VỆ SINH </a:t>
            </a:r>
          </a:p>
        </p:txBody>
      </p:sp>
      <p:sp>
        <p:nvSpPr>
          <p:cNvPr id="7" name="Title 1">
            <a:extLst>
              <a:ext uri="{FF2B5EF4-FFF2-40B4-BE49-F238E27FC236}">
                <a16:creationId xmlns:a16="http://schemas.microsoft.com/office/drawing/2014/main" id="{A06BE91A-D5BA-42D0-9CC0-B9DE52071450}"/>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7" name="AutoShape 5">
            <a:extLst>
              <a:ext uri="{FF2B5EF4-FFF2-40B4-BE49-F238E27FC236}">
                <a16:creationId xmlns:a16="http://schemas.microsoft.com/office/drawing/2014/main" id="{6C554702-6675-6A4D-3D04-A9820F8EFD19}"/>
              </a:ext>
            </a:extLst>
          </p:cNvPr>
          <p:cNvSpPr>
            <a:spLocks noChangeArrowheads="1"/>
          </p:cNvSpPr>
          <p:nvPr/>
        </p:nvSpPr>
        <p:spPr bwMode="auto">
          <a:xfrm>
            <a:off x="509656" y="2612753"/>
            <a:ext cx="3837057" cy="371792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vi-VN" b="1" dirty="0">
                <a:solidFill>
                  <a:schemeClr val="tx1"/>
                </a:solidFill>
                <a:latin typeface="Times New Roman" pitchFamily="18" charset="0"/>
                <a:cs typeface="Times New Roman" pitchFamily="18" charset="0"/>
              </a:rPr>
              <a:t>SỬ DỤNG DỊCH VỤ VIỄN THÔNG</a:t>
            </a:r>
          </a:p>
          <a:p>
            <a:pPr algn="ctr">
              <a:lnSpc>
                <a:spcPct val="130000"/>
              </a:lnSpc>
              <a:defRPr/>
            </a:pPr>
            <a:r>
              <a:rPr lang="vi-VN" dirty="0">
                <a:latin typeface="Times New Roman" pitchFamily="18" charset="0"/>
                <a:cs typeface="Times New Roman" pitchFamily="18" charset="0"/>
              </a:rPr>
              <a:t>Hộ gia đình không có thành viên </a:t>
            </a:r>
          </a:p>
          <a:p>
            <a:pPr algn="ctr">
              <a:lnSpc>
                <a:spcPct val="130000"/>
              </a:lnSpc>
              <a:defRPr/>
            </a:pPr>
            <a:r>
              <a:rPr lang="vi-VN" dirty="0">
                <a:latin typeface="Times New Roman" pitchFamily="18" charset="0"/>
                <a:cs typeface="Times New Roman" pitchFamily="18" charset="0"/>
              </a:rPr>
              <a:t>nào sử dụng dịch vụ </a:t>
            </a:r>
            <a:r>
              <a:rPr lang="vi-VN">
                <a:latin typeface="Times New Roman" pitchFamily="18" charset="0"/>
                <a:cs typeface="Times New Roman" pitchFamily="18" charset="0"/>
              </a:rPr>
              <a:t>internet</a:t>
            </a:r>
            <a:r>
              <a:rPr lang="vi-VN"/>
              <a:t>.</a:t>
            </a:r>
            <a:endParaRPr lang="en-US"/>
          </a:p>
          <a:p>
            <a:pPr algn="ctr">
              <a:lnSpc>
                <a:spcPct val="130000"/>
              </a:lnSpc>
              <a:defRPr/>
            </a:pPr>
            <a:endParaRPr lang="en-US" b="1">
              <a:solidFill>
                <a:schemeClr val="tx1"/>
              </a:solidFill>
              <a:latin typeface="Times New Roman" pitchFamily="18" charset="0"/>
              <a:cs typeface="Times New Roman" pitchFamily="18" charset="0"/>
            </a:endParaRPr>
          </a:p>
          <a:p>
            <a:pPr algn="ctr">
              <a:lnSpc>
                <a:spcPct val="130000"/>
              </a:lnSpc>
              <a:defRPr/>
            </a:pPr>
            <a:endParaRPr lang="en-US" b="1">
              <a:solidFill>
                <a:schemeClr val="tx1"/>
              </a:solidFill>
              <a:latin typeface="Times New Roman" pitchFamily="18" charset="0"/>
              <a:cs typeface="Times New Roman" pitchFamily="18" charset="0"/>
            </a:endParaRPr>
          </a:p>
          <a:p>
            <a:pPr algn="ctr">
              <a:lnSpc>
                <a:spcPct val="130000"/>
              </a:lnSpc>
              <a:defRPr/>
            </a:pPr>
            <a:endParaRPr lang="en-US" b="1">
              <a:solidFill>
                <a:schemeClr val="tx1"/>
              </a:solidFill>
              <a:latin typeface="Times New Roman" pitchFamily="18" charset="0"/>
              <a:cs typeface="Times New Roman" pitchFamily="18" charset="0"/>
            </a:endParaRPr>
          </a:p>
          <a:p>
            <a:pPr algn="ctr">
              <a:lnSpc>
                <a:spcPct val="130000"/>
              </a:lnSpc>
              <a:defRPr/>
            </a:pPr>
            <a:endParaRPr lang="en-US" b="1">
              <a:solidFill>
                <a:schemeClr val="tx1"/>
              </a:solidFill>
              <a:latin typeface="Times New Roman" pitchFamily="18" charset="0"/>
              <a:cs typeface="Times New Roman" pitchFamily="18" charset="0"/>
            </a:endParaRPr>
          </a:p>
          <a:p>
            <a:pPr algn="ctr">
              <a:lnSpc>
                <a:spcPct val="130000"/>
              </a:lnSpc>
              <a:defRPr/>
            </a:pPr>
            <a:endParaRPr lang="vi-VN" b="1" dirty="0">
              <a:solidFill>
                <a:schemeClr val="tx1"/>
              </a:solidFill>
              <a:latin typeface="Times New Roman" pitchFamily="18" charset="0"/>
              <a:cs typeface="Times New Roman" pitchFamily="18" charset="0"/>
            </a:endParaRPr>
          </a:p>
        </p:txBody>
      </p:sp>
      <p:sp>
        <p:nvSpPr>
          <p:cNvPr id="26627" name="AutoShape 8">
            <a:extLst>
              <a:ext uri="{FF2B5EF4-FFF2-40B4-BE49-F238E27FC236}">
                <a16:creationId xmlns:a16="http://schemas.microsoft.com/office/drawing/2014/main" id="{D1EE7FF4-9EC0-106E-8972-88D9A4BD2000}"/>
              </a:ext>
            </a:extLst>
          </p:cNvPr>
          <p:cNvSpPr>
            <a:spLocks noChangeAspect="1" noChangeArrowheads="1" noTextEdit="1"/>
          </p:cNvSpPr>
          <p:nvPr/>
        </p:nvSpPr>
        <p:spPr bwMode="gray">
          <a:xfrm flipH="1">
            <a:off x="6392864" y="35575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 name="AutoShape 5">
            <a:extLst>
              <a:ext uri="{FF2B5EF4-FFF2-40B4-BE49-F238E27FC236}">
                <a16:creationId xmlns:a16="http://schemas.microsoft.com/office/drawing/2014/main" id="{218048B1-E1D7-D6E7-9596-B37DFA63AB04}"/>
              </a:ext>
            </a:extLst>
          </p:cNvPr>
          <p:cNvSpPr>
            <a:spLocks noChangeArrowheads="1"/>
          </p:cNvSpPr>
          <p:nvPr/>
        </p:nvSpPr>
        <p:spPr bwMode="auto">
          <a:xfrm>
            <a:off x="4954908" y="2507977"/>
            <a:ext cx="4549342" cy="3822700"/>
          </a:xfrm>
          <a:prstGeom prst="roundRect">
            <a:avLst>
              <a:gd name="adj" fmla="val 18368"/>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lnSpc>
                <a:spcPct val="130000"/>
              </a:lnSpc>
              <a:defRPr/>
            </a:pPr>
            <a:r>
              <a:rPr lang="en-US" b="1" dirty="0">
                <a:solidFill>
                  <a:schemeClr val="tx1"/>
                </a:solidFill>
                <a:latin typeface="Times New Roman" pitchFamily="18" charset="0"/>
                <a:cs typeface="Times New Roman" pitchFamily="18" charset="0"/>
              </a:rPr>
              <a:t>PHƯƠNG TIỆN TIẾP CẬN THÔNG TIN</a:t>
            </a:r>
            <a:endParaRPr lang="vi-VN" b="1" dirty="0">
              <a:solidFill>
                <a:schemeClr val="tx1"/>
              </a:solidFill>
              <a:latin typeface="Times New Roman" pitchFamily="18" charset="0"/>
              <a:cs typeface="Times New Roman" pitchFamily="18" charset="0"/>
            </a:endParaRPr>
          </a:p>
          <a:p>
            <a:pPr>
              <a:defRPr/>
            </a:pPr>
            <a:r>
              <a:rPr lang="vi-VN" dirty="0">
                <a:latin typeface="Times New Roman" panose="02020603050405020304" pitchFamily="18" charset="0"/>
                <a:cs typeface="Times New Roman" panose="02020603050405020304" pitchFamily="18" charset="0"/>
              </a:rPr>
              <a:t>Hộ gia đình không có phương tiện nào </a:t>
            </a:r>
            <a:endParaRPr lang="en-US" dirty="0">
              <a:latin typeface="Times New Roman" panose="02020603050405020304" pitchFamily="18" charset="0"/>
              <a:cs typeface="Times New Roman" panose="02020603050405020304" pitchFamily="18" charset="0"/>
            </a:endParaRPr>
          </a:p>
          <a:p>
            <a:pPr>
              <a:defRPr/>
            </a:pPr>
            <a:r>
              <a:rPr lang="vi-VN" dirty="0">
                <a:latin typeface="Times New Roman" panose="02020603050405020304" pitchFamily="18" charset="0"/>
                <a:cs typeface="Times New Roman" panose="02020603050405020304" pitchFamily="18" charset="0"/>
              </a:rPr>
              <a:t>trong số các phương tiện phục vụ tiếp cận </a:t>
            </a:r>
            <a:endParaRPr lang="en-US" dirty="0">
              <a:latin typeface="Times New Roman" panose="02020603050405020304" pitchFamily="18" charset="0"/>
              <a:cs typeface="Times New Roman" panose="02020603050405020304" pitchFamily="18" charset="0"/>
            </a:endParaRPr>
          </a:p>
          <a:p>
            <a:pPr>
              <a:defRPr/>
            </a:pPr>
            <a:r>
              <a:rPr lang="vi-VN" dirty="0">
                <a:latin typeface="Times New Roman" panose="02020603050405020304" pitchFamily="18" charset="0"/>
                <a:cs typeface="Times New Roman" panose="02020603050405020304" pitchFamily="18" charset="0"/>
              </a:rPr>
              <a:t>thông tin:</a:t>
            </a:r>
            <a:endParaRPr lang="en-US" dirty="0">
              <a:latin typeface="Times New Roman" panose="02020603050405020304" pitchFamily="18" charset="0"/>
              <a:cs typeface="Times New Roman" panose="02020603050405020304" pitchFamily="18" charset="0"/>
            </a:endParaRPr>
          </a:p>
          <a:p>
            <a:pPr marL="285750" indent="-285750">
              <a:buFontTx/>
              <a:buChar char="-"/>
              <a:defRPr/>
            </a:pPr>
            <a:r>
              <a:rPr lang="vi-VN" dirty="0">
                <a:solidFill>
                  <a:srgbClr val="FF0000"/>
                </a:solidFill>
                <a:latin typeface="Times New Roman" panose="02020603050405020304" pitchFamily="18" charset="0"/>
                <a:cs typeface="Times New Roman" panose="02020603050405020304" pitchFamily="18" charset="0"/>
              </a:rPr>
              <a:t>Phương tiện dùng chung</a:t>
            </a:r>
            <a:r>
              <a:rPr lang="vi-VN" dirty="0">
                <a:latin typeface="Times New Roman" panose="02020603050405020304" pitchFamily="18" charset="0"/>
                <a:cs typeface="Times New Roman" panose="02020603050405020304" pitchFamily="18" charset="0"/>
              </a:rPr>
              <a:t>: </a:t>
            </a:r>
            <a:r>
              <a:rPr lang="vi-VN" i="1" dirty="0">
                <a:latin typeface="Times New Roman" panose="02020603050405020304" pitchFamily="18" charset="0"/>
                <a:cs typeface="Times New Roman" panose="02020603050405020304" pitchFamily="18" charset="0"/>
              </a:rPr>
              <a:t>Tivi, radio, </a:t>
            </a:r>
            <a:endParaRPr lang="en-US" i="1" dirty="0">
              <a:latin typeface="Times New Roman" panose="02020603050405020304" pitchFamily="18" charset="0"/>
              <a:cs typeface="Times New Roman" panose="02020603050405020304" pitchFamily="18" charset="0"/>
            </a:endParaRPr>
          </a:p>
          <a:p>
            <a:pPr>
              <a:defRPr/>
            </a:pPr>
            <a:r>
              <a:rPr lang="vi-VN" i="1" dirty="0">
                <a:latin typeface="Times New Roman" panose="02020603050405020304" pitchFamily="18" charset="0"/>
                <a:cs typeface="Times New Roman" panose="02020603050405020304" pitchFamily="18" charset="0"/>
              </a:rPr>
              <a:t>máy tính để bàn, điện thoại;</a:t>
            </a:r>
            <a:endParaRPr lang="en-US" i="1" dirty="0">
              <a:latin typeface="Times New Roman" panose="02020603050405020304" pitchFamily="18" charset="0"/>
              <a:cs typeface="Times New Roman" panose="02020603050405020304" pitchFamily="18" charset="0"/>
            </a:endParaRPr>
          </a:p>
          <a:p>
            <a:pPr marL="285750" indent="-285750">
              <a:buFontTx/>
              <a:buChar char="-"/>
              <a:defRPr/>
            </a:pPr>
            <a:r>
              <a:rPr lang="vi-VN" dirty="0">
                <a:solidFill>
                  <a:srgbClr val="FF0000"/>
                </a:solidFill>
                <a:latin typeface="Times New Roman" panose="02020603050405020304" pitchFamily="18" charset="0"/>
                <a:cs typeface="Times New Roman" panose="02020603050405020304" pitchFamily="18" charset="0"/>
              </a:rPr>
              <a:t>Phương tiện cá nhân: </a:t>
            </a:r>
          </a:p>
          <a:p>
            <a:pPr>
              <a:defRPr/>
            </a:pPr>
            <a:r>
              <a:rPr lang="vi-VN" i="1" dirty="0">
                <a:latin typeface="Times New Roman" panose="02020603050405020304" pitchFamily="18" charset="0"/>
                <a:cs typeface="Times New Roman" panose="02020603050405020304" pitchFamily="18" charset="0"/>
              </a:rPr>
              <a:t>Máy tính xách tay, máy tính bảng, </a:t>
            </a:r>
          </a:p>
          <a:p>
            <a:pPr>
              <a:defRPr/>
            </a:pPr>
            <a:r>
              <a:rPr lang="vi-VN" i="1" dirty="0">
                <a:latin typeface="Times New Roman" panose="02020603050405020304" pitchFamily="18" charset="0"/>
                <a:cs typeface="Times New Roman" panose="02020603050405020304" pitchFamily="18" charset="0"/>
              </a:rPr>
              <a:t>điện thoại thông minh.</a:t>
            </a:r>
            <a:endParaRPr lang="vi-VN" i="1" dirty="0">
              <a:solidFill>
                <a:schemeClr val="tx1"/>
              </a:solidFill>
              <a:latin typeface="Times New Roman" panose="02020603050405020304" pitchFamily="18" charset="0"/>
              <a:cs typeface="Times New Roman" panose="02020603050405020304" pitchFamily="18" charset="0"/>
            </a:endParaRPr>
          </a:p>
          <a:p>
            <a:pPr algn="ctr">
              <a:lnSpc>
                <a:spcPct val="130000"/>
              </a:lnSpc>
              <a:defRPr/>
            </a:pPr>
            <a:endParaRPr lang="vi-VN" dirty="0">
              <a:solidFill>
                <a:schemeClr val="tx1"/>
              </a:solidFill>
              <a:latin typeface="Times New Roman" pitchFamily="18" charset="0"/>
              <a:cs typeface="Times New Roman" pitchFamily="18" charset="0"/>
            </a:endParaRPr>
          </a:p>
        </p:txBody>
      </p:sp>
      <p:sp>
        <p:nvSpPr>
          <p:cNvPr id="20" name="Oval 19">
            <a:extLst>
              <a:ext uri="{FF2B5EF4-FFF2-40B4-BE49-F238E27FC236}">
                <a16:creationId xmlns:a16="http://schemas.microsoft.com/office/drawing/2014/main" id="{BB068040-F415-C9D0-5CE5-0D86E2A8FBE3}"/>
              </a:ext>
            </a:extLst>
          </p:cNvPr>
          <p:cNvSpPr/>
          <p:nvPr/>
        </p:nvSpPr>
        <p:spPr>
          <a:xfrm>
            <a:off x="2795655" y="1288777"/>
            <a:ext cx="3934071" cy="990600"/>
          </a:xfrm>
          <a:prstGeom prst="ellipse">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vi-VN" sz="2000" b="1" dirty="0">
                <a:solidFill>
                  <a:schemeClr val="tx1"/>
                </a:solidFill>
                <a:latin typeface="Times New Roman" pitchFamily="18" charset="0"/>
                <a:cs typeface="Times New Roman" pitchFamily="18" charset="0"/>
              </a:rPr>
              <a:t>6. THÔNG TIN  </a:t>
            </a:r>
          </a:p>
        </p:txBody>
      </p:sp>
      <p:sp>
        <p:nvSpPr>
          <p:cNvPr id="7" name="Title 1">
            <a:extLst>
              <a:ext uri="{FF2B5EF4-FFF2-40B4-BE49-F238E27FC236}">
                <a16:creationId xmlns:a16="http://schemas.microsoft.com/office/drawing/2014/main" id="{0CEBC39E-6B0A-4526-B281-9986FDF88F54}"/>
              </a:ext>
            </a:extLst>
          </p:cNvPr>
          <p:cNvSpPr txBox="1">
            <a:spLocks/>
          </p:cNvSpPr>
          <p:nvPr/>
        </p:nvSpPr>
        <p:spPr>
          <a:xfrm>
            <a:off x="287685" y="450577"/>
            <a:ext cx="8984973" cy="838200"/>
          </a:xfrm>
          <a:prstGeom prst="rect">
            <a:avLst/>
          </a:prstGeom>
          <a:noFill/>
          <a:scene3d>
            <a:camera prst="orthographicFront"/>
            <a:lightRig rig="threePt" dir="t"/>
          </a:scene3d>
          <a:sp3d prstMaterial="softEdge">
            <a:bevelT w="152400" h="50800" prst="softRound"/>
            <a:bevelB w="101600" prst="riblet"/>
          </a:sp3d>
        </p:spPr>
        <p:txBody>
          <a:bodyPr>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en-US" sz="2800" b="1">
                <a:solidFill>
                  <a:srgbClr val="0000FF"/>
                </a:solidFill>
                <a:latin typeface="Times New Roman" panose="02020603050405020304" pitchFamily="18" charset="0"/>
                <a:cs typeface="Times New Roman" panose="02020603050405020304" pitchFamily="18" charset="0"/>
              </a:rPr>
              <a:t>A. CHUẨN NGHÈO ĐA CHIỀU GIAI ĐOẠN 2022-2025</a:t>
            </a:r>
            <a:endParaRPr lang="en-US" altLang="en-US" sz="28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spd="slow"/>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405</TotalTime>
  <Words>3998</Words>
  <Application>Microsoft Office PowerPoint</Application>
  <PresentationFormat>Widescreen</PresentationFormat>
  <Paragraphs>559</Paragraphs>
  <Slides>35</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.VnTime</vt:lpstr>
      <vt:lpstr>Arial</vt:lpstr>
      <vt:lpstr>Arial-Rounded</vt:lpstr>
      <vt:lpstr>Calibri</vt:lpstr>
      <vt:lpstr>Segoe UI Black</vt:lpstr>
      <vt:lpstr>Times New Roman</vt:lpstr>
      <vt:lpstr>Trebuchet MS</vt:lpstr>
      <vt:lpstr>Verdana</vt:lpstr>
      <vt:lpstr>Wingdings</vt:lpstr>
      <vt:lpstr>Wingdings 3</vt:lpstr>
      <vt:lpstr>Facet</vt:lpstr>
      <vt:lpstr>PowerPoint Presentation</vt:lpstr>
      <vt:lpstr>A. CHUẨN NGHÈO ĐA CHIỀU GIAI ĐOẠN 2022-2025</vt:lpstr>
      <vt:lpstr>A. CHUẨN NGHÈO ĐA CHIỀU GIAI ĐOẠN 2022-2025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 QUY TRÌNH, PHƯƠNG PHÁP XÁC ĐỊNH HỘ NGHÈO, HỘ CẬN NGHÈO THEO CHUẨN GIAI ĐOẠN 2022-2025</vt:lpstr>
      <vt:lpstr>B. QUY TRÌNH, PHƯƠNG PHÁP XÁC ĐỊNH HỘ NGHÈO, HỘ CẬN NGHÈO THEO CHUẨN GIAI ĐOẠN 2022-2025</vt:lpstr>
      <vt:lpstr>PowerPoint Presentation</vt:lpstr>
      <vt:lpstr>PowerPoint Presentation</vt:lpstr>
      <vt:lpstr>PHIẾU A - NHẬN DẠNG NHANH ĐẶC ĐIỂM HỘ GIA ĐÌNH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 CHẾ ĐỘ BÁO CÁO</vt:lpstr>
      <vt:lpstr>D. MẪU, BIỂU BÁO CÁO</vt:lpstr>
      <vt:lpstr>E. TRÁCH NHIỆM THỰC HIỆN</vt:lpstr>
      <vt:lpstr>2. Ủy ban nhân dân cấp xã </vt:lpstr>
      <vt:lpstr>3. Rà soát viên </vt:lpstr>
      <vt:lpstr>4. Một số lưu ý</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CHUYÊN ĐỀ</dc:title>
  <dc:creator>Admin</dc:creator>
  <cp:lastModifiedBy>Admin</cp:lastModifiedBy>
  <cp:revision>48</cp:revision>
  <dcterms:created xsi:type="dcterms:W3CDTF">2024-07-04T06:39:11Z</dcterms:created>
  <dcterms:modified xsi:type="dcterms:W3CDTF">2025-08-15T00:45:35Z</dcterms:modified>
</cp:coreProperties>
</file>